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5"/>
  </p:notesMasterIdLst>
  <p:sldIdLst>
    <p:sldId id="257" r:id="rId2"/>
    <p:sldId id="263" r:id="rId3"/>
    <p:sldId id="260" r:id="rId4"/>
    <p:sldId id="267" r:id="rId5"/>
    <p:sldId id="261" r:id="rId6"/>
    <p:sldId id="272" r:id="rId7"/>
    <p:sldId id="1044" r:id="rId8"/>
    <p:sldId id="1045" r:id="rId9"/>
    <p:sldId id="1046" r:id="rId10"/>
    <p:sldId id="323" r:id="rId11"/>
    <p:sldId id="400" r:id="rId12"/>
    <p:sldId id="551" r:id="rId13"/>
    <p:sldId id="552" r:id="rId14"/>
    <p:sldId id="553" r:id="rId15"/>
    <p:sldId id="554" r:id="rId16"/>
    <p:sldId id="555" r:id="rId17"/>
    <p:sldId id="556" r:id="rId18"/>
    <p:sldId id="557" r:id="rId19"/>
    <p:sldId id="1047" r:id="rId20"/>
    <p:sldId id="1048" r:id="rId21"/>
    <p:sldId id="324" r:id="rId22"/>
    <p:sldId id="401" r:id="rId23"/>
    <p:sldId id="1049" r:id="rId24"/>
    <p:sldId id="1050" r:id="rId25"/>
    <p:sldId id="325" r:id="rId26"/>
    <p:sldId id="564" r:id="rId27"/>
    <p:sldId id="565" r:id="rId28"/>
    <p:sldId id="566" r:id="rId29"/>
    <p:sldId id="567" r:id="rId30"/>
    <p:sldId id="402" r:id="rId31"/>
    <p:sldId id="1051" r:id="rId32"/>
    <p:sldId id="1052" r:id="rId33"/>
    <p:sldId id="1053" r:id="rId34"/>
    <p:sldId id="1054" r:id="rId35"/>
    <p:sldId id="560" r:id="rId36"/>
    <p:sldId id="561" r:id="rId37"/>
    <p:sldId id="562" r:id="rId38"/>
    <p:sldId id="326" r:id="rId39"/>
    <p:sldId id="328" r:id="rId40"/>
    <p:sldId id="1057" r:id="rId41"/>
    <p:sldId id="329" r:id="rId42"/>
    <p:sldId id="330" r:id="rId43"/>
    <p:sldId id="331" r:id="rId44"/>
    <p:sldId id="332" r:id="rId45"/>
    <p:sldId id="530" r:id="rId46"/>
    <p:sldId id="531" r:id="rId47"/>
    <p:sldId id="333" r:id="rId48"/>
    <p:sldId id="403" r:id="rId49"/>
    <p:sldId id="334" r:id="rId50"/>
    <p:sldId id="274" r:id="rId51"/>
    <p:sldId id="353" r:id="rId52"/>
    <p:sldId id="407" r:id="rId53"/>
    <p:sldId id="354" r:id="rId54"/>
    <p:sldId id="356" r:id="rId55"/>
    <p:sldId id="849" r:id="rId56"/>
    <p:sldId id="850" r:id="rId57"/>
    <p:sldId id="408" r:id="rId58"/>
    <p:sldId id="357" r:id="rId59"/>
    <p:sldId id="358" r:id="rId60"/>
    <p:sldId id="359" r:id="rId61"/>
    <p:sldId id="409" r:id="rId62"/>
    <p:sldId id="360" r:id="rId63"/>
    <p:sldId id="541" r:id="rId64"/>
    <p:sldId id="542" r:id="rId65"/>
    <p:sldId id="543" r:id="rId66"/>
    <p:sldId id="544" r:id="rId67"/>
    <p:sldId id="545" r:id="rId68"/>
    <p:sldId id="546" r:id="rId69"/>
    <p:sldId id="361" r:id="rId70"/>
    <p:sldId id="276" r:id="rId71"/>
    <p:sldId id="411" r:id="rId72"/>
    <p:sldId id="650" r:id="rId73"/>
    <p:sldId id="378" r:id="rId74"/>
    <p:sldId id="379" r:id="rId75"/>
    <p:sldId id="651" r:id="rId76"/>
    <p:sldId id="652" r:id="rId77"/>
    <p:sldId id="653" r:id="rId78"/>
    <p:sldId id="654" r:id="rId79"/>
    <p:sldId id="655" r:id="rId80"/>
    <p:sldId id="656" r:id="rId81"/>
    <p:sldId id="380" r:id="rId82"/>
    <p:sldId id="381" r:id="rId83"/>
    <p:sldId id="382" r:id="rId84"/>
    <p:sldId id="385" r:id="rId85"/>
    <p:sldId id="386" r:id="rId86"/>
    <p:sldId id="383" r:id="rId87"/>
    <p:sldId id="387" r:id="rId88"/>
    <p:sldId id="277" r:id="rId89"/>
    <p:sldId id="390" r:id="rId90"/>
    <p:sldId id="968" r:id="rId91"/>
    <p:sldId id="278" r:id="rId92"/>
    <p:sldId id="392" r:id="rId93"/>
    <p:sldId id="1058" r:id="rId94"/>
    <p:sldId id="1059" r:id="rId95"/>
    <p:sldId id="1060" r:id="rId96"/>
    <p:sldId id="1061" r:id="rId97"/>
    <p:sldId id="1062" r:id="rId98"/>
    <p:sldId id="1063" r:id="rId99"/>
    <p:sldId id="1064" r:id="rId100"/>
    <p:sldId id="1065" r:id="rId101"/>
    <p:sldId id="1066" r:id="rId102"/>
    <p:sldId id="1067" r:id="rId103"/>
    <p:sldId id="1068" r:id="rId104"/>
    <p:sldId id="1069" r:id="rId105"/>
    <p:sldId id="1070" r:id="rId106"/>
    <p:sldId id="1071" r:id="rId107"/>
    <p:sldId id="1072" r:id="rId108"/>
    <p:sldId id="1073" r:id="rId109"/>
    <p:sldId id="1074" r:id="rId110"/>
    <p:sldId id="1075" r:id="rId111"/>
    <p:sldId id="1076" r:id="rId112"/>
    <p:sldId id="1077" r:id="rId113"/>
    <p:sldId id="844" r:id="rId1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uka" initials="c" lastIdx="1" clrIdx="0"/>
  <p:cmAuthor id="1" name="offic" initials="o" lastIdx="1" clrIdx="0"/>
  <p:cmAuthor id="2" name="Sekulic, Aleksandar, M.D., Ph.D." initials="SAMP" lastIdx="15" clrIdx="1"/>
  <p:cmAuthor id="3" name="Judy Nicolopulos" initials="JN" lastIdx="4" clrIdx="2"/>
  <p:cmAuthor id="4" name="Jane Joukovsky" initials="JJ" lastIdx="13" clrIdx="3"/>
  <p:cmAuthor id="5" name="Suellen Evavold" initials="SE" lastIdx="1"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2" d="100"/>
          <a:sy n="82" d="100"/>
        </p:scale>
        <p:origin x="1402" y="67"/>
      </p:cViewPr>
      <p:guideLst>
        <p:guide orient="horz" pos="2155"/>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D527559-FDD8-4274-B634-C7FBCF5BC573}" type="doc">
      <dgm:prSet loTypeId="urn:microsoft.com/office/officeart/2005/8/layout/chevron1" loCatId="process" qsTypeId="urn:microsoft.com/office/officeart/2005/8/quickstyle/simple3#1" qsCatId="simple" csTypeId="urn:microsoft.com/office/officeart/2005/8/colors/accent1_2#1" csCatId="accent1" phldr="0"/>
      <dgm:spPr/>
    </dgm:pt>
    <dgm:pt modelId="{870E4F47-8CC4-4F59-B4C1-42B5AAA5CEFE}">
      <dgm:prSet phldrT="[Text]" phldr="1"/>
      <dgm:spPr/>
      <dgm:t>
        <a:bodyPr/>
        <a:lstStyle/>
        <a:p>
          <a:endParaRPr lang="en-US"/>
        </a:p>
      </dgm:t>
    </dgm:pt>
    <dgm:pt modelId="{3D1AB2CA-88A4-4E4C-9A8A-508DF0E06639}" type="parTrans" cxnId="{D147CD80-335D-498A-9508-C0C638FDA314}">
      <dgm:prSet/>
      <dgm:spPr/>
    </dgm:pt>
    <dgm:pt modelId="{856E2728-BF00-49C7-82BA-8F4DCB00940B}" type="sibTrans" cxnId="{D147CD80-335D-498A-9508-C0C638FDA314}">
      <dgm:prSet/>
      <dgm:spPr/>
    </dgm:pt>
    <dgm:pt modelId="{1AA64000-5F0F-47A8-A435-2AF8D82F28B1}">
      <dgm:prSet phldrT="[Text]" phldr="1"/>
      <dgm:spPr/>
      <dgm:t>
        <a:bodyPr/>
        <a:lstStyle/>
        <a:p>
          <a:endParaRPr lang="en-US"/>
        </a:p>
      </dgm:t>
    </dgm:pt>
    <dgm:pt modelId="{845A32C3-0E8A-4EED-972E-FC6F9A8364F8}" type="parTrans" cxnId="{CD198745-E7C0-4103-B227-A3382C1F2660}">
      <dgm:prSet/>
      <dgm:spPr/>
    </dgm:pt>
    <dgm:pt modelId="{C0D86BAE-7711-4781-A574-7BE0EA273229}" type="sibTrans" cxnId="{CD198745-E7C0-4103-B227-A3382C1F2660}">
      <dgm:prSet/>
      <dgm:spPr/>
    </dgm:pt>
    <dgm:pt modelId="{9C12F5BE-AC2F-4662-8DFA-C79428950CF2}">
      <dgm:prSet phldrT="[Text]" phldr="1"/>
      <dgm:spPr/>
      <dgm:t>
        <a:bodyPr/>
        <a:lstStyle/>
        <a:p>
          <a:endParaRPr lang="en-US"/>
        </a:p>
      </dgm:t>
    </dgm:pt>
    <dgm:pt modelId="{E2B7565C-BEBF-47B7-AC71-10023CB96091}" type="parTrans" cxnId="{640919E7-045C-4B2E-A2B1-F67EA5F80E13}">
      <dgm:prSet/>
      <dgm:spPr/>
    </dgm:pt>
    <dgm:pt modelId="{BE48B07B-4C6F-4C50-9D7F-CE1D6590BF95}" type="sibTrans" cxnId="{640919E7-045C-4B2E-A2B1-F67EA5F80E13}">
      <dgm:prSet/>
      <dgm:spPr/>
    </dgm:pt>
    <dgm:pt modelId="{60E81CF5-4537-4C2F-8762-598D2E914097}" type="pres">
      <dgm:prSet presAssocID="{9D527559-FDD8-4274-B634-C7FBCF5BC573}" presName="Name0" presStyleCnt="0">
        <dgm:presLayoutVars>
          <dgm:dir/>
          <dgm:animLvl val="lvl"/>
          <dgm:resizeHandles val="exact"/>
        </dgm:presLayoutVars>
      </dgm:prSet>
      <dgm:spPr/>
    </dgm:pt>
    <dgm:pt modelId="{67FF3BB9-6612-4697-87EE-EC66312779BE}" type="pres">
      <dgm:prSet presAssocID="{870E4F47-8CC4-4F59-B4C1-42B5AAA5CEFE}" presName="parTxOnly" presStyleLbl="node1" presStyleIdx="0" presStyleCnt="3">
        <dgm:presLayoutVars>
          <dgm:chMax val="0"/>
          <dgm:chPref val="0"/>
          <dgm:bulletEnabled val="1"/>
        </dgm:presLayoutVars>
      </dgm:prSet>
      <dgm:spPr/>
      <dgm:t>
        <a:bodyPr/>
        <a:lstStyle/>
        <a:p>
          <a:endParaRPr lang="en-GB"/>
        </a:p>
      </dgm:t>
    </dgm:pt>
    <dgm:pt modelId="{E484CEA2-673C-4A85-8A00-8580D721B29A}" type="pres">
      <dgm:prSet presAssocID="{856E2728-BF00-49C7-82BA-8F4DCB00940B}" presName="parTxOnlySpace" presStyleCnt="0"/>
      <dgm:spPr/>
    </dgm:pt>
    <dgm:pt modelId="{D3000CD6-B08B-4D3B-8D2A-7F1C26A23961}" type="pres">
      <dgm:prSet presAssocID="{1AA64000-5F0F-47A8-A435-2AF8D82F28B1}" presName="parTxOnly" presStyleLbl="node1" presStyleIdx="1" presStyleCnt="3">
        <dgm:presLayoutVars>
          <dgm:chMax val="0"/>
          <dgm:chPref val="0"/>
          <dgm:bulletEnabled val="1"/>
        </dgm:presLayoutVars>
      </dgm:prSet>
      <dgm:spPr/>
      <dgm:t>
        <a:bodyPr/>
        <a:lstStyle/>
        <a:p>
          <a:endParaRPr lang="en-GB"/>
        </a:p>
      </dgm:t>
    </dgm:pt>
    <dgm:pt modelId="{1773A515-DFFE-41F0-B581-98757CBEC16E}" type="pres">
      <dgm:prSet presAssocID="{C0D86BAE-7711-4781-A574-7BE0EA273229}" presName="parTxOnlySpace" presStyleCnt="0"/>
      <dgm:spPr/>
    </dgm:pt>
    <dgm:pt modelId="{74437C11-3810-488A-B265-8C8037793D77}" type="pres">
      <dgm:prSet presAssocID="{9C12F5BE-AC2F-4662-8DFA-C79428950CF2}" presName="parTxOnly" presStyleLbl="node1" presStyleIdx="2" presStyleCnt="3">
        <dgm:presLayoutVars>
          <dgm:chMax val="0"/>
          <dgm:chPref val="0"/>
          <dgm:bulletEnabled val="1"/>
        </dgm:presLayoutVars>
      </dgm:prSet>
      <dgm:spPr/>
      <dgm:t>
        <a:bodyPr/>
        <a:lstStyle/>
        <a:p>
          <a:endParaRPr lang="en-GB"/>
        </a:p>
      </dgm:t>
    </dgm:pt>
  </dgm:ptLst>
  <dgm:cxnLst>
    <dgm:cxn modelId="{CD198745-E7C0-4103-B227-A3382C1F2660}" srcId="{9D527559-FDD8-4274-B634-C7FBCF5BC573}" destId="{1AA64000-5F0F-47A8-A435-2AF8D82F28B1}" srcOrd="1" destOrd="0" parTransId="{845A32C3-0E8A-4EED-972E-FC6F9A8364F8}" sibTransId="{C0D86BAE-7711-4781-A574-7BE0EA273229}"/>
    <dgm:cxn modelId="{3D678649-AA75-4B0F-B127-F4751FE4F9A7}" type="presOf" srcId="{870E4F47-8CC4-4F59-B4C1-42B5AAA5CEFE}" destId="{67FF3BB9-6612-4697-87EE-EC66312779BE}" srcOrd="0" destOrd="0" presId="urn:microsoft.com/office/officeart/2005/8/layout/chevron1"/>
    <dgm:cxn modelId="{640919E7-045C-4B2E-A2B1-F67EA5F80E13}" srcId="{9D527559-FDD8-4274-B634-C7FBCF5BC573}" destId="{9C12F5BE-AC2F-4662-8DFA-C79428950CF2}" srcOrd="2" destOrd="0" parTransId="{E2B7565C-BEBF-47B7-AC71-10023CB96091}" sibTransId="{BE48B07B-4C6F-4C50-9D7F-CE1D6590BF95}"/>
    <dgm:cxn modelId="{D973E438-1DAE-4DFB-A645-19CBE029D79F}" type="presOf" srcId="{9C12F5BE-AC2F-4662-8DFA-C79428950CF2}" destId="{74437C11-3810-488A-B265-8C8037793D77}" srcOrd="0" destOrd="0" presId="urn:microsoft.com/office/officeart/2005/8/layout/chevron1"/>
    <dgm:cxn modelId="{D147CD80-335D-498A-9508-C0C638FDA314}" srcId="{9D527559-FDD8-4274-B634-C7FBCF5BC573}" destId="{870E4F47-8CC4-4F59-B4C1-42B5AAA5CEFE}" srcOrd="0" destOrd="0" parTransId="{3D1AB2CA-88A4-4E4C-9A8A-508DF0E06639}" sibTransId="{856E2728-BF00-49C7-82BA-8F4DCB00940B}"/>
    <dgm:cxn modelId="{999080EF-27FD-497A-877C-17E9836F0101}" type="presOf" srcId="{9D527559-FDD8-4274-B634-C7FBCF5BC573}" destId="{60E81CF5-4537-4C2F-8762-598D2E914097}" srcOrd="0" destOrd="0" presId="urn:microsoft.com/office/officeart/2005/8/layout/chevron1"/>
    <dgm:cxn modelId="{67C11C09-46CD-44C1-AFBA-151EA54585B5}" type="presOf" srcId="{1AA64000-5F0F-47A8-A435-2AF8D82F28B1}" destId="{D3000CD6-B08B-4D3B-8D2A-7F1C26A23961}" srcOrd="0" destOrd="0" presId="urn:microsoft.com/office/officeart/2005/8/layout/chevron1"/>
    <dgm:cxn modelId="{6763834F-59E9-4D1A-A8ED-E9CCD7AD85A9}" type="presParOf" srcId="{60E81CF5-4537-4C2F-8762-598D2E914097}" destId="{67FF3BB9-6612-4697-87EE-EC66312779BE}" srcOrd="0" destOrd="0" presId="urn:microsoft.com/office/officeart/2005/8/layout/chevron1"/>
    <dgm:cxn modelId="{E5CF89D8-E36F-4888-9724-0C2F99363519}" type="presParOf" srcId="{60E81CF5-4537-4C2F-8762-598D2E914097}" destId="{E484CEA2-673C-4A85-8A00-8580D721B29A}" srcOrd="1" destOrd="0" presId="urn:microsoft.com/office/officeart/2005/8/layout/chevron1"/>
    <dgm:cxn modelId="{AF92912A-FF8F-403F-A90C-2D2D5774E31B}" type="presParOf" srcId="{60E81CF5-4537-4C2F-8762-598D2E914097}" destId="{D3000CD6-B08B-4D3B-8D2A-7F1C26A23961}" srcOrd="2" destOrd="0" presId="urn:microsoft.com/office/officeart/2005/8/layout/chevron1"/>
    <dgm:cxn modelId="{02F4D871-E77F-4501-A7C8-5DBF9DD67628}" type="presParOf" srcId="{60E81CF5-4537-4C2F-8762-598D2E914097}" destId="{1773A515-DFFE-41F0-B581-98757CBEC16E}" srcOrd="3" destOrd="0" presId="urn:microsoft.com/office/officeart/2005/8/layout/chevron1"/>
    <dgm:cxn modelId="{923B60BA-15FF-404E-8E72-A18FCE0FBB36}" type="presParOf" srcId="{60E81CF5-4537-4C2F-8762-598D2E914097}" destId="{74437C11-3810-488A-B265-8C8037793D77}"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C5851-FC77-4334-9A51-B2D816095B4D}" type="datetimeFigureOut">
              <a:rPr lang="en-US" smtClean="0"/>
              <a:t>8/26/2024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5D1AA1-D66D-4536-A214-5E51C9CC78A5}" type="slidenum">
              <a:rPr lang="en-US" smtClean="0"/>
              <a:t>‹#›</a:t>
            </a:fld>
            <a:endParaRPr lang="en-US" dirty="0"/>
          </a:p>
        </p:txBody>
      </p:sp>
    </p:spTree>
    <p:extLst>
      <p:ext uri="{BB962C8B-B14F-4D97-AF65-F5344CB8AC3E}">
        <p14:creationId xmlns:p14="http://schemas.microsoft.com/office/powerpoint/2010/main" val="19307932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Cyrl-RS" dirty="0" smtClean="0"/>
              <a:t>К</a:t>
            </a:r>
            <a:endParaRPr lang="en-US" dirty="0"/>
          </a:p>
        </p:txBody>
      </p:sp>
      <p:sp>
        <p:nvSpPr>
          <p:cNvPr id="4" name="Slide Number Placeholder 3"/>
          <p:cNvSpPr>
            <a:spLocks noGrp="1"/>
          </p:cNvSpPr>
          <p:nvPr>
            <p:ph type="sldNum" sz="quarter" idx="10"/>
          </p:nvPr>
        </p:nvSpPr>
        <p:spPr/>
        <p:txBody>
          <a:bodyPr/>
          <a:lstStyle/>
          <a:p>
            <a:fld id="{D731760B-8F54-4C91-9BF0-BB46FA0A9FC7}" type="slidenum">
              <a:rPr lang="en-US" smtClean="0"/>
              <a:t>1</a:t>
            </a:fld>
            <a:endParaRPr lang="en-US" dirty="0"/>
          </a:p>
        </p:txBody>
      </p:sp>
    </p:spTree>
    <p:extLst>
      <p:ext uri="{BB962C8B-B14F-4D97-AF65-F5344CB8AC3E}">
        <p14:creationId xmlns:p14="http://schemas.microsoft.com/office/powerpoint/2010/main" val="37700772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5D1AA1-D66D-4536-A214-5E51C9CC78A5}" type="slidenum">
              <a:rPr lang="en-US" smtClean="0"/>
              <a:t>78</a:t>
            </a:fld>
            <a:endParaRPr lang="en-US" dirty="0"/>
          </a:p>
        </p:txBody>
      </p:sp>
    </p:spTree>
    <p:extLst>
      <p:ext uri="{BB962C8B-B14F-4D97-AF65-F5344CB8AC3E}">
        <p14:creationId xmlns:p14="http://schemas.microsoft.com/office/powerpoint/2010/main" val="3375992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5D1AA1-D66D-4536-A214-5E51C9CC78A5}" type="slidenum">
              <a:rPr lang="en-US" smtClean="0"/>
              <a:t>92</a:t>
            </a:fld>
            <a:endParaRPr lang="en-US" dirty="0"/>
          </a:p>
        </p:txBody>
      </p:sp>
    </p:spTree>
    <p:extLst>
      <p:ext uri="{BB962C8B-B14F-4D97-AF65-F5344CB8AC3E}">
        <p14:creationId xmlns:p14="http://schemas.microsoft.com/office/powerpoint/2010/main" val="1993030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60DE1F-B47B-489B-85C1-514FE1285452}" type="datetimeFigureOut">
              <a:rPr lang="en-US" smtClean="0"/>
              <a:t>8/26/2024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5E9588-2D94-46F5-B749-DCF2AACA47FE}"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4.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file:///C:\Users\offic\AppData\Local\Temp\wps\INetCache\e79057b5ff80909fbca43776dc463c85" TargetMode="External"/><Relationship Id="rId2" Type="http://schemas.openxmlformats.org/officeDocument/2006/relationships/image" Target="NUL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 Id="rId4" Type="http://schemas.microsoft.com/office/2007/relationships/hdphoto" Target="../media/hdphoto1.wdp"/></Relationships>
</file>

<file path=ppt/slides/_rels/slide8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2142" y="1340768"/>
            <a:ext cx="5257800" cy="877050"/>
          </a:xfrm>
        </p:spPr>
        <p:txBody>
          <a:bodyPr>
            <a:normAutofit fontScale="90000"/>
          </a:bodyPr>
          <a:lstStyle/>
          <a:p>
            <a:r>
              <a:rPr sz="2200" b="1" dirty="0" smtClean="0"/>
              <a:t>UNIVERSITY OF KRAGUJEVAC</a:t>
            </a:r>
            <a:br>
              <a:rPr sz="2200" b="1" dirty="0" smtClean="0"/>
            </a:br>
            <a:r>
              <a:rPr sz="2200" b="1" dirty="0" smtClean="0"/>
              <a:t> FACULTY OF MEDICAL SCIENCES</a:t>
            </a:r>
            <a:r>
              <a:rPr lang="sr-Cyrl-RS" sz="2200" b="1" dirty="0" smtClean="0"/>
              <a:t/>
            </a:r>
            <a:br>
              <a:rPr lang="sr-Cyrl-RS" sz="2200" b="1" dirty="0" smtClean="0"/>
            </a:br>
            <a:r>
              <a:rPr lang="sr-Cyrl-RS" sz="2200" b="1" dirty="0"/>
              <a:t/>
            </a:r>
            <a:br>
              <a:rPr lang="sr-Cyrl-RS" sz="2200" b="1" dirty="0"/>
            </a:br>
            <a:r>
              <a:rPr lang="ru-RU" sz="2200" b="1" dirty="0"/>
              <a:t/>
            </a:r>
            <a:br>
              <a:rPr lang="ru-RU" sz="2200" b="1" dirty="0"/>
            </a:br>
            <a:r>
              <a:rPr lang="en-US" dirty="0" smtClean="0"/>
              <a:t/>
            </a:r>
            <a:br>
              <a:rPr lang="en-US" dirty="0" smtClean="0"/>
            </a:br>
            <a:endParaRPr lang="en-US" dirty="0"/>
          </a:p>
        </p:txBody>
      </p:sp>
      <p:sp>
        <p:nvSpPr>
          <p:cNvPr id="3" name="Subtitle 2"/>
          <p:cNvSpPr>
            <a:spLocks noGrp="1"/>
          </p:cNvSpPr>
          <p:nvPr>
            <p:ph type="subTitle" idx="1"/>
          </p:nvPr>
        </p:nvSpPr>
        <p:spPr>
          <a:xfrm>
            <a:off x="285720" y="2262198"/>
            <a:ext cx="8429684" cy="2318930"/>
          </a:xfrm>
        </p:spPr>
        <p:txBody>
          <a:bodyPr>
            <a:normAutofit fontScale="52500" lnSpcReduction="20000"/>
          </a:bodyPr>
          <a:lstStyle/>
          <a:p>
            <a:endParaRPr lang="sr-Cyrl-RS" sz="4000" b="1" dirty="0" smtClean="0">
              <a:solidFill>
                <a:schemeClr val="tx1"/>
              </a:solidFill>
            </a:endParaRPr>
          </a:p>
          <a:p>
            <a:r>
              <a:rPr lang="sr-Latn-RS" sz="4800" b="1" dirty="0" smtClean="0">
                <a:solidFill>
                  <a:schemeClr val="tx1"/>
                </a:solidFill>
              </a:rPr>
              <a:t>BASIC CLINICAL RADIATION ONCOLOGY </a:t>
            </a:r>
          </a:p>
          <a:p>
            <a:endParaRPr lang="sr-Cyrl-RS" sz="4800" b="1" dirty="0">
              <a:solidFill>
                <a:schemeClr val="tx1"/>
              </a:solidFill>
            </a:endParaRPr>
          </a:p>
          <a:p>
            <a:r>
              <a:rPr lang="sr-Latn-RS" sz="4400" b="1" dirty="0" smtClean="0">
                <a:solidFill>
                  <a:schemeClr val="tx1"/>
                </a:solidFill>
              </a:rPr>
              <a:t>Assist. professor Marija Živković Radojević, MD, PhD</a:t>
            </a:r>
            <a:endParaRPr lang="en-US" sz="4400" b="1" dirty="0">
              <a:solidFill>
                <a:schemeClr val="tx1"/>
              </a:solidFill>
            </a:endParaRPr>
          </a:p>
          <a:p>
            <a:r>
              <a:rPr lang="sr-Latn-RS" sz="4400" b="1" dirty="0" smtClean="0">
                <a:solidFill>
                  <a:schemeClr val="tx1"/>
                </a:solidFill>
              </a:rPr>
              <a:t>Center for Radiation Oncology, University Clinical Center Kragujevac</a:t>
            </a:r>
          </a:p>
          <a:p>
            <a:endParaRPr lang="en-US" sz="4800" dirty="0">
              <a:solidFill>
                <a:schemeClr val="tx1"/>
              </a:solidFill>
            </a:endParaRPr>
          </a:p>
          <a:p>
            <a:endParaRPr lang="en-US" dirty="0"/>
          </a:p>
        </p:txBody>
      </p:sp>
      <p:sp>
        <p:nvSpPr>
          <p:cNvPr id="5" name="TextBox 4"/>
          <p:cNvSpPr txBox="1"/>
          <p:nvPr/>
        </p:nvSpPr>
        <p:spPr>
          <a:xfrm>
            <a:off x="1643042" y="4272677"/>
            <a:ext cx="6096000" cy="1691640"/>
          </a:xfrm>
          <a:prstGeom prst="rect">
            <a:avLst/>
          </a:prstGeom>
          <a:noFill/>
        </p:spPr>
        <p:txBody>
          <a:bodyPr wrap="square" rtlCol="0">
            <a:spAutoFit/>
          </a:bodyPr>
          <a:lstStyle/>
          <a:p>
            <a:pPr algn="ctr"/>
            <a:r>
              <a:rPr lang="en-US" sz="3200" b="1" dirty="0"/>
              <a:t> </a:t>
            </a:r>
            <a:endParaRPr lang="en-US" sz="3200" dirty="0"/>
          </a:p>
          <a:p>
            <a:pPr algn="ctr"/>
            <a:endParaRPr lang="sr-Cyrl-RS" b="1" dirty="0" smtClean="0"/>
          </a:p>
          <a:p>
            <a:pPr algn="ctr"/>
            <a:endParaRPr lang="sr-Cyrl-RS" b="1" dirty="0" smtClean="0"/>
          </a:p>
          <a:p>
            <a:pPr algn="ctr"/>
            <a:r>
              <a:rPr lang="sr-Latn-RS" b="1" dirty="0" smtClean="0"/>
              <a:t>Kragujevac</a:t>
            </a:r>
            <a:r>
              <a:rPr lang="sr-Cyrl-RS" b="1" dirty="0" smtClean="0"/>
              <a:t>, </a:t>
            </a:r>
            <a:r>
              <a:rPr lang="sr-Latn-RS" altLang="sr-Cyrl-RS" b="1" dirty="0" smtClean="0"/>
              <a:t>2023</a:t>
            </a:r>
            <a:endParaRPr lang="en-US" b="1" dirty="0"/>
          </a:p>
          <a:p>
            <a:pPr algn="ct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322296"/>
            <a:ext cx="1080000" cy="1592400"/>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9645" y="548640"/>
            <a:ext cx="1016635" cy="1108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Vulvar cancer radiotherapy</a:t>
            </a:r>
          </a:p>
        </p:txBody>
      </p:sp>
      <p:sp>
        <p:nvSpPr>
          <p:cNvPr id="3" name="Content Placeholder 2"/>
          <p:cNvSpPr>
            <a:spLocks noGrp="1"/>
          </p:cNvSpPr>
          <p:nvPr>
            <p:ph idx="1"/>
          </p:nvPr>
        </p:nvSpPr>
        <p:spPr>
          <a:xfrm>
            <a:off x="539750" y="1196975"/>
            <a:ext cx="8229600" cy="4525963"/>
          </a:xfrm>
        </p:spPr>
        <p:txBody>
          <a:bodyPr>
            <a:noAutofit/>
          </a:bodyPr>
          <a:lstStyle/>
          <a:p>
            <a:pPr marL="0" indent="0">
              <a:buNone/>
            </a:pPr>
            <a:r>
              <a:rPr sz="1800" b="1" u="sng" smtClean="0"/>
              <a:t>Radical RT +/- </a:t>
            </a:r>
            <a:r>
              <a:rPr lang="sr-Latn-RS" sz="1800" b="1" u="sng" smtClean="0"/>
              <a:t>C</a:t>
            </a:r>
            <a:r>
              <a:rPr sz="1800" b="1" u="sng" smtClean="0"/>
              <a:t>HT potentiation by cisplatin</a:t>
            </a:r>
          </a:p>
          <a:p>
            <a:pPr marL="0" indent="0">
              <a:buNone/>
            </a:pPr>
            <a:r>
              <a:rPr lang="sr-Latn-RS" sz="1800" dirty="0"/>
              <a:t>Contraindications for surgery</a:t>
            </a:r>
          </a:p>
          <a:p>
            <a:pPr marL="0" indent="0">
              <a:buNone/>
            </a:pPr>
            <a:r>
              <a:rPr lang="sr-Latn-RS" sz="1800" dirty="0"/>
              <a:t>Inoperable tumors, T3-T4, N3</a:t>
            </a:r>
          </a:p>
          <a:p>
            <a:pPr marL="0" indent="0">
              <a:buNone/>
            </a:pPr>
            <a:r>
              <a:rPr lang="sr-Latn-RS" sz="1800" b="1" dirty="0"/>
              <a:t>Standard:</a:t>
            </a:r>
          </a:p>
          <a:p>
            <a:pPr marL="0" indent="0">
              <a:buNone/>
            </a:pPr>
            <a:r>
              <a:rPr lang="sr-Latn-RS" sz="1800" dirty="0"/>
              <a:t>Regime I (technique I) : 45Gy, 2Gy per fraction + Boost (e-) 10-20Gy, 2Gy per fraction</a:t>
            </a:r>
          </a:p>
          <a:p>
            <a:pPr marL="0" indent="0">
              <a:buNone/>
            </a:pPr>
            <a:r>
              <a:rPr lang="sr-Latn-RS" sz="1800" dirty="0"/>
              <a:t>Regime II (technique II): 55-65Gy, 1.8-2 Gy per fraction (max. dose: vulva up to 65Gy, inguinum up to 55Gy possibility of split course)</a:t>
            </a:r>
          </a:p>
          <a:p>
            <a:pPr marL="0" indent="0">
              <a:buNone/>
            </a:pPr>
            <a:r>
              <a:rPr lang="sr-Latn-RS" sz="1800" b="1" dirty="0"/>
              <a:t>Non-standard:</a:t>
            </a:r>
            <a:r>
              <a:rPr lang="sr-Latn-RS" sz="1800" dirty="0"/>
              <a:t> TD 45Gy (AP- PA fields + electrons on inguinum) + boost(s) (inguinum+ perineum) 10-20Gy, 1.8-2Gy</a:t>
            </a:r>
          </a:p>
          <a:p>
            <a:pPr marL="0" indent="0">
              <a:buNone/>
            </a:pPr>
            <a:r>
              <a:rPr lang="sr-Latn-RS" sz="1800" b="1" u="sng" dirty="0" smtClean="0"/>
              <a:t>Postoperative RT (start within 6 weeks of surgery)</a:t>
            </a:r>
          </a:p>
          <a:p>
            <a:pPr marL="0" indent="0">
              <a:buNone/>
            </a:pPr>
            <a:r>
              <a:rPr sz="1800"/>
              <a:t>High-risk group, positive resection margins or insufficient margins (optimally 1-2cm), positive inguinal nodes</a:t>
            </a:r>
          </a:p>
          <a:p>
            <a:pPr marL="0" indent="0">
              <a:buNone/>
            </a:pPr>
            <a:r>
              <a:rPr sz="1800"/>
              <a:t>Regimen I: 45-50Gy,(e) direct fields, 1.8-2 Gy per fraction</a:t>
            </a:r>
          </a:p>
          <a:p>
            <a:pPr marL="0" indent="0">
              <a:buNone/>
            </a:pPr>
            <a:r>
              <a:rPr sz="1800"/>
              <a:t>Regime II: 45Gy, (photons), pelvic fields, 2Gy per fraction, all fields + Boost (e) 10-20Gy, 2Gy per fraction</a:t>
            </a:r>
          </a:p>
        </p:txBody>
      </p:sp>
      <p:sp>
        <p:nvSpPr>
          <p:cNvPr id="5" name="Text Box 4"/>
          <p:cNvSpPr txBox="1"/>
          <p:nvPr/>
        </p:nvSpPr>
        <p:spPr>
          <a:xfrm>
            <a:off x="755650" y="6309360"/>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6744" t="17361" r="28550" b="13230"/>
          <a:stretch>
            <a:fillRect/>
          </a:stretch>
        </p:blipFill>
        <p:spPr bwMode="auto">
          <a:xfrm>
            <a:off x="1691680" y="692696"/>
            <a:ext cx="5816600" cy="5077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l="49510" t="28125" r="23915" b="6250"/>
          <a:stretch>
            <a:fillRect/>
          </a:stretch>
        </p:blipFill>
        <p:spPr>
          <a:xfrm>
            <a:off x="539115" y="332740"/>
            <a:ext cx="3888105" cy="5400675"/>
          </a:xfrm>
          <a:prstGeom prst="rect">
            <a:avLst/>
          </a:prstGeom>
        </p:spPr>
      </p:pic>
      <p:pic>
        <p:nvPicPr>
          <p:cNvPr id="3" name="Picture 2"/>
          <p:cNvPicPr>
            <a:picLocks noChangeAspect="1"/>
          </p:cNvPicPr>
          <p:nvPr/>
        </p:nvPicPr>
        <p:blipFill>
          <a:blip r:embed="rId3"/>
          <a:srcRect l="27361" t="21127" r="50490" b="5378"/>
          <a:stretch>
            <a:fillRect/>
          </a:stretch>
        </p:blipFill>
        <p:spPr>
          <a:xfrm>
            <a:off x="4787900" y="635"/>
            <a:ext cx="3856990" cy="6738620"/>
          </a:xfrm>
          <a:prstGeom prst="rect">
            <a:avLst/>
          </a:prstGeom>
        </p:spPr>
      </p:pic>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in graphic"/>
          <p:cNvPicPr>
            <a:picLocks noGrp="1"/>
          </p:cNvPicPr>
          <p:nvPr>
            <p:ph idx="1"/>
          </p:nvPr>
        </p:nvPicPr>
        <p:blipFill>
          <a:blip r:embed="rId2"/>
          <a:stretch>
            <a:fillRect/>
          </a:stretch>
        </p:blipFill>
        <p:spPr>
          <a:xfrm>
            <a:off x="1403648" y="332656"/>
            <a:ext cx="5616624" cy="5832648"/>
          </a:xfrm>
          <a:prstGeom prst="rect">
            <a:avLst/>
          </a:prstGeom>
          <a:ln>
            <a:noFill/>
          </a:ln>
        </p:spPr>
      </p:pic>
      <p:sp>
        <p:nvSpPr>
          <p:cNvPr id="5" name="TextBox 4"/>
          <p:cNvSpPr txBox="1"/>
          <p:nvPr/>
        </p:nvSpPr>
        <p:spPr>
          <a:xfrm>
            <a:off x="899592" y="6165304"/>
            <a:ext cx="7488832" cy="400110"/>
          </a:xfrm>
          <a:prstGeom prst="rect">
            <a:avLst/>
          </a:prstGeom>
          <a:noFill/>
        </p:spPr>
        <p:txBody>
          <a:bodyPr wrap="square" rtlCol="0">
            <a:spAutoFit/>
          </a:bodyPr>
          <a:lstStyle/>
          <a:p>
            <a:r>
              <a:rPr lang="en-US" sz="1000" dirty="0"/>
              <a:t>Salerno KE</a:t>
            </a:r>
            <a:r>
              <a:rPr lang="en-US" sz="1000" dirty="0" smtClean="0"/>
              <a:t>,</a:t>
            </a:r>
            <a:r>
              <a:rPr lang="sr-Latn-RS" sz="1000" dirty="0" smtClean="0"/>
              <a:t> et al</a:t>
            </a:r>
            <a:r>
              <a:rPr lang="en-US" sz="1000" dirty="0" smtClean="0"/>
              <a:t>. </a:t>
            </a:r>
            <a:r>
              <a:rPr lang="en-US" sz="1000" dirty="0"/>
              <a:t>Radiation Therapy for Treatment of Soft Tissue Sarcoma in Adults: Executive Summary of an ASTRO Clinical Practice Guideline. </a:t>
            </a:r>
            <a:r>
              <a:rPr lang="en-US" sz="1000" dirty="0" err="1"/>
              <a:t>Pract</a:t>
            </a:r>
            <a:r>
              <a:rPr lang="en-US" sz="1000" dirty="0"/>
              <a:t> </a:t>
            </a:r>
            <a:r>
              <a:rPr lang="en-US" sz="1000" dirty="0" err="1"/>
              <a:t>Radiat</a:t>
            </a:r>
            <a:r>
              <a:rPr lang="en-US" sz="1000" dirty="0"/>
              <a:t> </a:t>
            </a:r>
            <a:r>
              <a:rPr lang="en-US" sz="1000" dirty="0" err="1" smtClean="0"/>
              <a:t>Oncol</a:t>
            </a:r>
            <a:r>
              <a:rPr lang="sr-Latn-RS" sz="1000" dirty="0" smtClean="0"/>
              <a:t> </a:t>
            </a:r>
            <a:r>
              <a:rPr lang="en-US" sz="1000" dirty="0" smtClean="0"/>
              <a:t>2021 ;11(5</a:t>
            </a:r>
            <a:r>
              <a:rPr lang="en-US" sz="1000" dirty="0"/>
              <a:t>):</a:t>
            </a:r>
            <a:r>
              <a:rPr lang="en-US" sz="1000" dirty="0" smtClean="0"/>
              <a:t>339-51</a:t>
            </a:r>
            <a:r>
              <a:rPr lang="en-US" sz="1000" dirty="0"/>
              <a:t>. </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0605" t="21007" r="17537" b="16472"/>
          <a:stretch>
            <a:fillRect/>
          </a:stretch>
        </p:blipFill>
        <p:spPr bwMode="auto">
          <a:xfrm>
            <a:off x="1805608" y="908720"/>
            <a:ext cx="5446216" cy="4573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60178" y="188640"/>
            <a:ext cx="5372100" cy="539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67544" y="6005319"/>
            <a:ext cx="7704856" cy="400110"/>
          </a:xfrm>
          <a:prstGeom prst="rect">
            <a:avLst/>
          </a:prstGeom>
          <a:noFill/>
        </p:spPr>
        <p:txBody>
          <a:bodyPr wrap="square" rtlCol="0">
            <a:spAutoFit/>
          </a:bodyPr>
          <a:lstStyle/>
          <a:p>
            <a:r>
              <a:rPr lang="en-US" sz="1000" dirty="0" err="1"/>
              <a:t>Sargos</a:t>
            </a:r>
            <a:r>
              <a:rPr lang="en-US" sz="1000" dirty="0"/>
              <a:t> P, </a:t>
            </a:r>
            <a:r>
              <a:rPr lang="en-US" sz="1000" dirty="0" smtClean="0"/>
              <a:t>et al. </a:t>
            </a:r>
            <a:r>
              <a:rPr lang="en-US" sz="1000" dirty="0"/>
              <a:t>Pre- and postoperative radiotherapy for extremity soft tissue sarcoma: Evaluation of inter-observer target volume contouring variability among French sarcoma group radiation oncologists. Cancer </a:t>
            </a:r>
            <a:r>
              <a:rPr lang="en-US" sz="1000" dirty="0" err="1" smtClean="0"/>
              <a:t>Radiother</a:t>
            </a:r>
            <a:r>
              <a:rPr lang="en-US" sz="1000" dirty="0" smtClean="0"/>
              <a:t> 2018;22(2</a:t>
            </a:r>
            <a:r>
              <a:rPr lang="en-US" sz="1000" dirty="0"/>
              <a:t>):</a:t>
            </a:r>
            <a:r>
              <a:rPr lang="en-US" sz="1000" dirty="0" smtClean="0"/>
              <a:t>131-9</a:t>
            </a:r>
            <a:r>
              <a:rPr lang="en-US" sz="1000" dirty="0"/>
              <a:t>. </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sz="2800" b="1" dirty="0"/>
              <a:t>Postoperative </a:t>
            </a:r>
            <a:r>
              <a:rPr lang="en-US" altLang="sr-Latn-CS" sz="2800" b="1" dirty="0"/>
              <a:t>radiotherapy</a:t>
            </a:r>
          </a:p>
        </p:txBody>
      </p:sp>
      <p:sp>
        <p:nvSpPr>
          <p:cNvPr id="3" name="Content Placeholder 2"/>
          <p:cNvSpPr>
            <a:spLocks noGrp="1"/>
          </p:cNvSpPr>
          <p:nvPr>
            <p:ph idx="1"/>
          </p:nvPr>
        </p:nvSpPr>
        <p:spPr/>
        <p:txBody>
          <a:bodyPr>
            <a:normAutofit/>
          </a:bodyPr>
          <a:lstStyle/>
          <a:p>
            <a:pPr>
              <a:lnSpc>
                <a:spcPct val="90000"/>
              </a:lnSpc>
              <a:defRPr/>
            </a:pPr>
            <a:r>
              <a:rPr sz="2000"/>
              <a:t>After limb-concerning surgery (removal of the tumor mass with a narrow excision margin &lt;1cm) or due to microscopic residual disease (R1)</a:t>
            </a:r>
          </a:p>
          <a:p>
            <a:pPr>
              <a:lnSpc>
                <a:spcPct val="90000"/>
              </a:lnSpc>
              <a:defRPr/>
            </a:pPr>
            <a:r>
              <a:rPr sz="2000"/>
              <a:t>Macroscopic residual disease (R2)</a:t>
            </a:r>
          </a:p>
          <a:p>
            <a:pPr>
              <a:lnSpc>
                <a:spcPct val="90000"/>
              </a:lnSpc>
              <a:defRPr/>
            </a:pPr>
            <a:r>
              <a:rPr sz="2000"/>
              <a:t>Grade 2 or 3 histology</a:t>
            </a:r>
          </a:p>
          <a:p>
            <a:pPr>
              <a:lnSpc>
                <a:spcPct val="90000"/>
              </a:lnSpc>
              <a:defRPr/>
            </a:pPr>
            <a:r>
              <a:rPr sz="2000"/>
              <a:t>Tumor size ≥5cm</a:t>
            </a:r>
          </a:p>
          <a:p>
            <a:pPr>
              <a:lnSpc>
                <a:spcPct val="90000"/>
              </a:lnSpc>
              <a:defRPr/>
            </a:pPr>
            <a:r>
              <a:rPr sz="2000"/>
              <a:t>All tumors of the head and neck region (due to the impossibility of adequate excision)</a:t>
            </a:r>
          </a:p>
          <a:p>
            <a:pPr>
              <a:lnSpc>
                <a:spcPct val="90000"/>
              </a:lnSpc>
              <a:defRPr/>
            </a:pPr>
            <a:endParaRPr sz="2000"/>
          </a:p>
          <a:p>
            <a:pPr>
              <a:lnSpc>
                <a:spcPct val="90000"/>
              </a:lnSpc>
              <a:defRPr/>
            </a:pPr>
            <a:r>
              <a:rPr sz="2000"/>
              <a:t>Applying a dose &gt; 64 Gy</a:t>
            </a:r>
          </a:p>
          <a:p>
            <a:endParaRPr lang="en-US" sz="2000" dirty="0" smtClean="0">
              <a:cs typeface="Tahoma" panose="020B0604030504040204" pitchFamily="34" charset="0"/>
            </a:endParaRPr>
          </a:p>
          <a:p>
            <a:pPr marL="0" indent="0">
              <a:buNone/>
            </a:pP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S</a:t>
            </a:r>
            <a:r>
              <a:rPr lang="en-US" sz="2800" b="1" dirty="0" err="1" smtClean="0"/>
              <a:t>hrinking</a:t>
            </a:r>
            <a:r>
              <a:rPr lang="en-US" sz="2800" b="1" dirty="0" smtClean="0"/>
              <a:t>  </a:t>
            </a:r>
            <a:r>
              <a:rPr lang="en-US" sz="2800" b="1" dirty="0"/>
              <a:t>field </a:t>
            </a:r>
          </a:p>
        </p:txBody>
      </p:sp>
      <p:sp>
        <p:nvSpPr>
          <p:cNvPr id="3" name="Content Placeholder 2"/>
          <p:cNvSpPr>
            <a:spLocks noGrp="1"/>
          </p:cNvSpPr>
          <p:nvPr>
            <p:ph idx="1"/>
          </p:nvPr>
        </p:nvSpPr>
        <p:spPr>
          <a:xfrm>
            <a:off x="467544" y="1340768"/>
            <a:ext cx="8229600" cy="4525963"/>
          </a:xfrm>
        </p:spPr>
        <p:txBody>
          <a:bodyPr>
            <a:normAutofit/>
          </a:bodyPr>
          <a:lstStyle/>
          <a:p>
            <a:r>
              <a:rPr sz="2000" b="1" u="sng"/>
              <a:t>In the first phase</a:t>
            </a:r>
            <a:r>
              <a:rPr sz="2000"/>
              <a:t>, a dose of about 45 Gy is applied to the expanded target volume (PTV1).</a:t>
            </a:r>
          </a:p>
          <a:p>
            <a:r>
              <a:rPr sz="2000" b="1" u="sng"/>
              <a:t>In the second phase</a:t>
            </a:r>
            <a:r>
              <a:rPr sz="2000"/>
              <a:t>, an additional 10 to 15 Gy is applied to the reduced target volume (PTV2).</a:t>
            </a:r>
          </a:p>
          <a:p>
            <a:r>
              <a:rPr sz="2000" b="1" u="sng"/>
              <a:t>In the third phase</a:t>
            </a:r>
            <a:r>
              <a:rPr sz="2000"/>
              <a:t>, the tumor bed (PTV3) is irradiated with a boost dose of 6 to 10 Gy</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68760"/>
            <a:ext cx="6732786" cy="395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11560" y="5907469"/>
            <a:ext cx="8064896" cy="246221"/>
          </a:xfrm>
          <a:prstGeom prst="rect">
            <a:avLst/>
          </a:prstGeom>
          <a:noFill/>
        </p:spPr>
        <p:txBody>
          <a:bodyPr wrap="square" rtlCol="0">
            <a:spAutoFit/>
          </a:bodyPr>
          <a:lstStyle/>
          <a:p>
            <a:r>
              <a:rPr lang="en-US" sz="1000" dirty="0" err="1"/>
              <a:t>Hoefkens</a:t>
            </a:r>
            <a:r>
              <a:rPr lang="en-US" sz="1000" dirty="0"/>
              <a:t> F, </a:t>
            </a:r>
            <a:r>
              <a:rPr lang="en-US" sz="1000" dirty="0" smtClean="0"/>
              <a:t>et al. </a:t>
            </a:r>
            <a:r>
              <a:rPr lang="en-US" sz="1000" dirty="0"/>
              <a:t>Soft tissue sarcoma of the extremities: pending questions on surgery and radiotherapy. </a:t>
            </a:r>
            <a:r>
              <a:rPr lang="en-US" sz="1000" dirty="0" err="1"/>
              <a:t>Radiat</a:t>
            </a:r>
            <a:r>
              <a:rPr lang="en-US" sz="1000" dirty="0"/>
              <a:t> </a:t>
            </a:r>
            <a:r>
              <a:rPr lang="en-US" sz="1000" dirty="0" err="1" smtClean="0"/>
              <a:t>Oncol</a:t>
            </a:r>
            <a:r>
              <a:rPr lang="en-US" sz="1000" dirty="0" smtClean="0"/>
              <a:t> 2016;11(1</a:t>
            </a:r>
            <a:r>
              <a:rPr lang="en-US" sz="1000" dirty="0"/>
              <a:t>):136.</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sz="2800" b="1" dirty="0">
                <a:cs typeface="Tahoma" panose="020B0604030504040204" pitchFamily="34" charset="0"/>
              </a:rPr>
              <a:t>Radical (definitive) </a:t>
            </a:r>
            <a:r>
              <a:rPr lang="en-US" altLang="sr-Latn-CS" sz="2800" b="1" dirty="0">
                <a:cs typeface="Tahoma" panose="020B0604030504040204" pitchFamily="34" charset="0"/>
              </a:rPr>
              <a:t>radiotherapy</a:t>
            </a:r>
          </a:p>
        </p:txBody>
      </p:sp>
      <p:sp>
        <p:nvSpPr>
          <p:cNvPr id="3" name="Content Placeholder 2"/>
          <p:cNvSpPr>
            <a:spLocks noGrp="1"/>
          </p:cNvSpPr>
          <p:nvPr>
            <p:ph idx="1"/>
          </p:nvPr>
        </p:nvSpPr>
        <p:spPr/>
        <p:txBody>
          <a:bodyPr/>
          <a:lstStyle/>
          <a:p>
            <a:pPr>
              <a:lnSpc>
                <a:spcPct val="90000"/>
              </a:lnSpc>
              <a:defRPr/>
            </a:pPr>
            <a:r>
              <a:rPr lang="sr-Latn-CS" sz="2000" dirty="0" smtClean="0">
                <a:cs typeface="Tahoma" panose="020B0604030504040204" pitchFamily="34" charset="0"/>
              </a:rPr>
              <a:t>Surgery is contraindicated</a:t>
            </a:r>
          </a:p>
          <a:p>
            <a:pPr>
              <a:lnSpc>
                <a:spcPct val="90000"/>
              </a:lnSpc>
              <a:defRPr/>
            </a:pPr>
            <a:r>
              <a:rPr lang="sr-Latn-CS" sz="2000" dirty="0" smtClean="0">
                <a:cs typeface="Tahoma" panose="020B0604030504040204" pitchFamily="34" charset="0"/>
              </a:rPr>
              <a:t>Unresectable tumors</a:t>
            </a:r>
          </a:p>
          <a:p>
            <a:pPr>
              <a:lnSpc>
                <a:spcPct val="90000"/>
              </a:lnSpc>
              <a:defRPr/>
            </a:pPr>
            <a:r>
              <a:rPr lang="sr-Latn-CS" sz="2000" dirty="0" smtClean="0">
                <a:cs typeface="Tahoma" panose="020B0604030504040204" pitchFamily="34" charset="0"/>
              </a:rPr>
              <a:t>The patient refuses surgery</a:t>
            </a:r>
          </a:p>
          <a:p>
            <a:pPr>
              <a:lnSpc>
                <a:spcPct val="90000"/>
              </a:lnSpc>
              <a:defRPr/>
            </a:pPr>
            <a:r>
              <a:rPr lang="sr-Latn-CS" sz="2000" dirty="0" smtClean="0">
                <a:cs typeface="Tahoma" panose="020B0604030504040204" pitchFamily="34" charset="0"/>
              </a:rPr>
              <a:t>Inaccessible localization</a:t>
            </a:r>
          </a:p>
          <a:p>
            <a:pPr>
              <a:lnSpc>
                <a:spcPct val="90000"/>
              </a:lnSpc>
              <a:defRPr/>
            </a:pPr>
            <a:r>
              <a:rPr lang="sr-Latn-CS" sz="2000" dirty="0" smtClean="0">
                <a:cs typeface="Tahoma" panose="020B0604030504040204" pitchFamily="34" charset="0"/>
              </a:rPr>
              <a:t>With or without HT</a:t>
            </a:r>
          </a:p>
          <a:p>
            <a:pPr>
              <a:lnSpc>
                <a:spcPct val="90000"/>
              </a:lnSpc>
              <a:defRPr/>
            </a:pPr>
            <a:endParaRPr lang="sr-Latn-CS" sz="2000" dirty="0" smtClean="0">
              <a:cs typeface="Tahoma" panose="020B0604030504040204" pitchFamily="34" charset="0"/>
            </a:endParaRPr>
          </a:p>
          <a:p>
            <a:pPr>
              <a:lnSpc>
                <a:spcPct val="90000"/>
              </a:lnSpc>
              <a:defRPr/>
            </a:pPr>
            <a:endParaRPr lang="sr-Latn-CS" sz="2000" dirty="0" smtClean="0">
              <a:cs typeface="Tahoma" panose="020B0604030504040204" pitchFamily="34" charset="0"/>
            </a:endParaRPr>
          </a:p>
          <a:p>
            <a:pPr marL="0" indent="0">
              <a:lnSpc>
                <a:spcPct val="80000"/>
              </a:lnSpc>
              <a:buNone/>
              <a:defRPr/>
            </a:pPr>
            <a:r>
              <a:rPr lang="sr-Latn-CS" sz="2000" dirty="0"/>
              <a:t>I Wide volume 50 Gy </a:t>
            </a:r>
          </a:p>
          <a:p>
            <a:pPr marL="0" indent="0">
              <a:lnSpc>
                <a:spcPct val="80000"/>
              </a:lnSpc>
              <a:buNone/>
              <a:defRPr/>
            </a:pPr>
            <a:r>
              <a:rPr lang="sr-Latn-CS" sz="2000" dirty="0"/>
              <a:t>II Boost volume 10-16 Gy</a:t>
            </a:r>
          </a:p>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smtClean="0"/>
              <a:t>Intraoperative radiotherapy</a:t>
            </a:r>
          </a:p>
        </p:txBody>
      </p:sp>
      <p:sp>
        <p:nvSpPr>
          <p:cNvPr id="3" name="Content Placeholder 2"/>
          <p:cNvSpPr>
            <a:spLocks noGrp="1"/>
          </p:cNvSpPr>
          <p:nvPr>
            <p:ph idx="1"/>
          </p:nvPr>
        </p:nvSpPr>
        <p:spPr/>
        <p:txBody>
          <a:bodyPr/>
          <a:lstStyle/>
          <a:p>
            <a:r>
              <a:rPr sz="2000"/>
              <a:t>An essential device in the operating room</a:t>
            </a:r>
          </a:p>
          <a:p>
            <a:r>
              <a:rPr sz="2000"/>
              <a:t>Educated radiation oncologist and surgeon</a:t>
            </a:r>
          </a:p>
          <a:p>
            <a:r>
              <a:rPr sz="2000"/>
              <a:t>Irradiation of the tumor bed in one fraction</a:t>
            </a:r>
          </a:p>
          <a:p>
            <a:r>
              <a:rPr sz="2000"/>
              <a:t>A dose of 10 to 15 Gy is applied to the tumor bed with electrons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882056"/>
            <a:ext cx="3816424" cy="4813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95536" y="6237312"/>
            <a:ext cx="8280920" cy="400110"/>
          </a:xfrm>
          <a:prstGeom prst="rect">
            <a:avLst/>
          </a:prstGeom>
          <a:noFill/>
        </p:spPr>
        <p:txBody>
          <a:bodyPr wrap="square" rtlCol="0">
            <a:spAutoFit/>
          </a:bodyPr>
          <a:lstStyle/>
          <a:p>
            <a:r>
              <a:rPr lang="en-US" sz="1000" dirty="0"/>
              <a:t>Gaffney DK, </a:t>
            </a:r>
            <a:r>
              <a:rPr lang="sr-Latn-RS" sz="1000" dirty="0" smtClean="0"/>
              <a:t>et al</a:t>
            </a:r>
            <a:r>
              <a:rPr lang="en-US" sz="1000" dirty="0" smtClean="0"/>
              <a:t>. </a:t>
            </a:r>
            <a:r>
              <a:rPr lang="en-US" sz="1000" dirty="0"/>
              <a:t>Consensus Recommendations for Radiation Therapy Contouring and Treatment of Vulvar Carcinoma. </a:t>
            </a:r>
            <a:r>
              <a:rPr lang="en-US" sz="1000" dirty="0" err="1"/>
              <a:t>Int</a:t>
            </a:r>
            <a:r>
              <a:rPr lang="en-US" sz="1000" dirty="0"/>
              <a:t> J </a:t>
            </a:r>
            <a:r>
              <a:rPr lang="en-US" sz="1000" dirty="0" err="1"/>
              <a:t>Radiat</a:t>
            </a:r>
            <a:r>
              <a:rPr lang="en-US" sz="1000" dirty="0"/>
              <a:t> </a:t>
            </a:r>
            <a:r>
              <a:rPr lang="en-US" sz="1000" dirty="0" err="1"/>
              <a:t>Oncol</a:t>
            </a:r>
            <a:r>
              <a:rPr lang="en-US" sz="1000" dirty="0"/>
              <a:t> </a:t>
            </a:r>
            <a:r>
              <a:rPr lang="en-US" sz="1000" dirty="0" err="1"/>
              <a:t>Biol</a:t>
            </a:r>
            <a:r>
              <a:rPr lang="en-US" sz="1000" dirty="0"/>
              <a:t> </a:t>
            </a:r>
            <a:r>
              <a:rPr lang="en-US" sz="1000" dirty="0" err="1" smtClean="0"/>
              <a:t>Phys</a:t>
            </a:r>
            <a:r>
              <a:rPr lang="en-US" sz="1000" dirty="0" smtClean="0"/>
              <a:t> 2016;95(4</a:t>
            </a:r>
            <a:r>
              <a:rPr lang="en-US" sz="1000" dirty="0"/>
              <a:t>):1191-200. </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396" y="882056"/>
            <a:ext cx="3869948"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sz="2000" b="1" u="sng"/>
              <a:t>Radical or adjuvant RT: Phase 1 (25 x 1.8-2 Gy)</a:t>
            </a:r>
          </a:p>
          <a:p>
            <a:r>
              <a:rPr lang="en-US" sz="2000"/>
              <a:t>GTV1 - Tumor / tumor bed on pre-therapy CT/MRI/PET imaging</a:t>
            </a:r>
          </a:p>
          <a:p>
            <a:r>
              <a:rPr lang="en-US" sz="2000"/>
              <a:t>CTV1 - GTV + 50 mm (low and moderate grade SMT) or GTV + 70 mm (high grade SMT)</a:t>
            </a:r>
          </a:p>
          <a:p>
            <a:r>
              <a:rPr lang="en-US" sz="2000"/>
              <a:t>PTV1 - CTV + 5-10 mm (depending on the IGRT method and tumor localization)</a:t>
            </a:r>
          </a:p>
          <a:p>
            <a:pPr marL="0" indent="0">
              <a:buNone/>
            </a:pPr>
            <a:r>
              <a:rPr lang="en-US" sz="2000" b="1" u="sng"/>
              <a:t>Radical or adjuvant RT: Phase 2 (R1: 16-18 Gy; R2: 20-26 Gy)</a:t>
            </a:r>
          </a:p>
          <a:p>
            <a:r>
              <a:rPr lang="en-US" sz="2000"/>
              <a:t>GTV2 - Tumor / tumor bed on pre-therapy CT/MRI/PET imaging</a:t>
            </a:r>
          </a:p>
          <a:p>
            <a:r>
              <a:rPr lang="en-US" sz="2000"/>
              <a:t>CTV2 - GTV + 20 mm</a:t>
            </a:r>
          </a:p>
          <a:p>
            <a:r>
              <a:rPr lang="en-US" sz="2000"/>
              <a:t>PTV2 - CTV2 + 5-10 mm (depending on the IGRT method)</a:t>
            </a:r>
          </a:p>
          <a:p>
            <a:pPr marL="0" indent="0">
              <a:buNone/>
            </a:pPr>
            <a:r>
              <a:rPr lang="en-US" sz="2000" b="1" u="sng"/>
              <a:t>Radical or adjuvant RT (optional): Phase 3 (boost: 6-10 Gy)</a:t>
            </a:r>
          </a:p>
          <a:p>
            <a:r>
              <a:rPr lang="en-US" sz="2000"/>
              <a:t>PTV3 - GTV2 + 5-10 mm (depending on the IGRT method)</a:t>
            </a:r>
          </a:p>
        </p:txBody>
      </p:sp>
      <p:sp>
        <p:nvSpPr>
          <p:cNvPr id="5" name="TextBox 4"/>
          <p:cNvSpPr txBox="1"/>
          <p:nvPr/>
        </p:nvSpPr>
        <p:spPr>
          <a:xfrm>
            <a:off x="899160" y="332740"/>
            <a:ext cx="7301865" cy="521970"/>
          </a:xfrm>
          <a:prstGeom prst="rect">
            <a:avLst/>
          </a:prstGeom>
          <a:noFill/>
        </p:spPr>
        <p:txBody>
          <a:bodyPr wrap="square" rtlCol="0">
            <a:spAutoFit/>
          </a:bodyPr>
          <a:lstStyle/>
          <a:p>
            <a:pPr algn="ctr"/>
            <a:r>
              <a:rPr lang="sr-Latn-RS" sz="2800" b="1" dirty="0" smtClean="0"/>
              <a:t>Dose prescription and fractionation regimens</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sz="2800" b="1" dirty="0">
                <a:sym typeface="+mn-ea"/>
              </a:rPr>
              <a:t>Preoperative </a:t>
            </a:r>
            <a:r>
              <a:rPr lang="en-US" altLang="sr-Latn-CS" sz="2800" b="1" dirty="0">
                <a:sym typeface="+mn-ea"/>
              </a:rPr>
              <a:t>radiotherapy</a:t>
            </a:r>
            <a:endParaRPr lang="en-US" sz="2800" b="1" dirty="0"/>
          </a:p>
        </p:txBody>
      </p:sp>
      <p:sp>
        <p:nvSpPr>
          <p:cNvPr id="3" name="Content Placeholder 2"/>
          <p:cNvSpPr>
            <a:spLocks noGrp="1"/>
          </p:cNvSpPr>
          <p:nvPr>
            <p:ph idx="1"/>
          </p:nvPr>
        </p:nvSpPr>
        <p:spPr/>
        <p:txBody>
          <a:bodyPr>
            <a:normAutofit/>
          </a:bodyPr>
          <a:lstStyle/>
          <a:p>
            <a:r>
              <a:rPr lang="en-US" sz="2000"/>
              <a:t>Neoadjuvant RT (25 x 1.8-2 Gy)</a:t>
            </a:r>
          </a:p>
          <a:p>
            <a:r>
              <a:rPr lang="en-US" sz="2000"/>
              <a:t>GTV - Tumor on pre-therapy CT/MRI/PET imaging</a:t>
            </a:r>
          </a:p>
          <a:p>
            <a:r>
              <a:rPr lang="en-US" sz="2000"/>
              <a:t>CTV - GTV + 20 mm</a:t>
            </a:r>
          </a:p>
          <a:p>
            <a:r>
              <a:rPr lang="en-US" sz="2000"/>
              <a:t>PTV - CTV + 5-10 mm (depending on the IGRT method and tumor localization)</a:t>
            </a:r>
          </a:p>
          <a:p>
            <a:endParaRPr lang="en-US" sz="2000"/>
          </a:p>
          <a:p>
            <a:r>
              <a:rPr lang="en-US" sz="2000"/>
              <a:t>R1 – boost dose to the tumor bed of 16 to 18 Gy</a:t>
            </a:r>
          </a:p>
          <a:p>
            <a:r>
              <a:rPr lang="en-US" sz="2000"/>
              <a:t>R2 - boost dose from 20 to 26 Gy</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Interstitial brachytherapy</a:t>
            </a:r>
          </a:p>
        </p:txBody>
      </p:sp>
      <p:sp>
        <p:nvSpPr>
          <p:cNvPr id="3" name="Content Placeholder 2"/>
          <p:cNvSpPr>
            <a:spLocks noGrp="1"/>
          </p:cNvSpPr>
          <p:nvPr>
            <p:ph idx="1"/>
          </p:nvPr>
        </p:nvSpPr>
        <p:spPr/>
        <p:txBody>
          <a:bodyPr>
            <a:normAutofit/>
          </a:bodyPr>
          <a:lstStyle/>
          <a:p>
            <a:r>
              <a:rPr sz="2000" smtClean="0"/>
              <a:t>Monotherapy or in combination with surgery</a:t>
            </a:r>
          </a:p>
          <a:p>
            <a:r>
              <a:rPr sz="2000" smtClean="0"/>
              <a:t>Intraoperative or perioperative (HDR interstitial brachytherapy, 36 Gy in 10 fractions)</a:t>
            </a:r>
          </a:p>
          <a:p>
            <a:r>
              <a:rPr sz="2000" smtClean="0"/>
              <a:t>Postoperative interstitial brachytherapy with TD 14-24 Gy + EBRT with TD 50 Gy</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smtClean="0"/>
              <a:t>THANK YOU FOR YOUR ATTENTION!</a:t>
            </a:r>
            <a:endParaRPr lang="en-US" dirty="0"/>
          </a:p>
        </p:txBody>
      </p:sp>
      <p:pic>
        <p:nvPicPr>
          <p:cNvPr id="45058"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b="7838"/>
          <a:stretch>
            <a:fillRect/>
          </a:stretch>
        </p:blipFill>
        <p:spPr bwMode="auto">
          <a:xfrm>
            <a:off x="1115616" y="1916832"/>
            <a:ext cx="7029011" cy="417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162" r="17366" b="3644"/>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457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907" t="9793" b="18808"/>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560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907" t="9162" b="18808"/>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907" t="9793" b="18493"/>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8530" b="5855"/>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478" b="4592"/>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477" b="6488"/>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229600" cy="1143000"/>
          </a:xfrm>
        </p:spPr>
        <p:txBody>
          <a:bodyPr>
            <a:normAutofit/>
          </a:bodyPr>
          <a:lstStyle/>
          <a:p>
            <a:r>
              <a:rPr lang="sr-Latn-RS" sz="2800" b="1" dirty="0" smtClean="0"/>
              <a:t>Interstitial brachytherapy of the vulva</a:t>
            </a:r>
          </a:p>
        </p:txBody>
      </p:sp>
      <p:sp>
        <p:nvSpPr>
          <p:cNvPr id="3" name="Content Placeholder 2"/>
          <p:cNvSpPr>
            <a:spLocks noGrp="1"/>
          </p:cNvSpPr>
          <p:nvPr>
            <p:ph idx="1"/>
          </p:nvPr>
        </p:nvSpPr>
        <p:spPr>
          <a:xfrm>
            <a:off x="467544" y="1196752"/>
            <a:ext cx="8229600" cy="4525963"/>
          </a:xfrm>
        </p:spPr>
        <p:txBody>
          <a:bodyPr>
            <a:normAutofit/>
          </a:bodyPr>
          <a:lstStyle/>
          <a:p>
            <a:r>
              <a:rPr lang="sr-Latn-RS" sz="2000" dirty="0" smtClean="0"/>
              <a:t>Monotherapy - tumors up to 2 cm (T1N0M0)</a:t>
            </a:r>
          </a:p>
          <a:p>
            <a:r>
              <a:rPr lang="sr-Latn-RS" sz="2000" dirty="0" smtClean="0"/>
              <a:t>EBRT+IS BT (to the tumor bed)</a:t>
            </a:r>
          </a:p>
          <a:p>
            <a:r>
              <a:rPr lang="sr-Latn-RS" sz="2000" dirty="0" smtClean="0"/>
              <a:t>Palliative approach and salvage brachytherapy (local recurrence)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Basic steps in the implementation of radiotherapy treatment</a:t>
            </a:r>
          </a:p>
        </p:txBody>
      </p:sp>
      <p:sp>
        <p:nvSpPr>
          <p:cNvPr id="3" name="Content Placeholder 2"/>
          <p:cNvSpPr>
            <a:spLocks noGrp="1"/>
          </p:cNvSpPr>
          <p:nvPr>
            <p:ph idx="1"/>
          </p:nvPr>
        </p:nvSpPr>
        <p:spPr>
          <a:xfrm>
            <a:off x="1763688" y="1700808"/>
            <a:ext cx="6707088" cy="4525963"/>
          </a:xfrm>
        </p:spPr>
        <p:txBody>
          <a:bodyPr>
            <a:normAutofit/>
          </a:bodyPr>
          <a:lstStyle/>
          <a:p>
            <a:r>
              <a:rPr lang="sr-Latn-RS" sz="2000" dirty="0" smtClean="0"/>
              <a:t>Multidisciplinary tumor medical board (TMB)decision</a:t>
            </a:r>
          </a:p>
          <a:p>
            <a:r>
              <a:rPr lang="sr-Latn-RS" sz="2000" dirty="0" smtClean="0"/>
              <a:t>First examination and interview</a:t>
            </a:r>
          </a:p>
          <a:p>
            <a:r>
              <a:rPr lang="sr-Latn-RS" sz="2000" dirty="0" smtClean="0">
                <a:sym typeface="+mn-ea"/>
              </a:rPr>
              <a:t>Preparation for CT simulation / processing</a:t>
            </a:r>
          </a:p>
          <a:p>
            <a:r>
              <a:rPr lang="sr-Latn-RS" sz="2000" dirty="0" smtClean="0">
                <a:sym typeface="+mn-ea"/>
              </a:rPr>
              <a:t>CT simulation</a:t>
            </a:r>
          </a:p>
          <a:p>
            <a:r>
              <a:rPr lang="sr-Latn-RS" sz="2000" dirty="0" smtClean="0"/>
              <a:t>Delineation of organs at risk (OAR) and target volumes</a:t>
            </a:r>
          </a:p>
          <a:p>
            <a:r>
              <a:rPr lang="sr-Latn-RS" sz="2000" dirty="0" smtClean="0"/>
              <a:t>Radiotherapy planning</a:t>
            </a:r>
          </a:p>
          <a:p>
            <a:r>
              <a:rPr lang="sr-Latn-RS" sz="2000" dirty="0" smtClean="0"/>
              <a:t>Accuracy check and plan verification</a:t>
            </a:r>
          </a:p>
          <a:p>
            <a:r>
              <a:rPr lang="sr-Latn-RS" sz="2000" dirty="0" smtClean="0"/>
              <a:t>Positioning</a:t>
            </a:r>
          </a:p>
          <a:p>
            <a:r>
              <a:rPr lang="sr-Latn-RS" sz="2000" dirty="0" smtClean="0"/>
              <a:t>Treatment implementation </a:t>
            </a:r>
          </a:p>
          <a:p>
            <a:r>
              <a:rPr lang="sr-Latn-RS" sz="2000" dirty="0" smtClean="0"/>
              <a:t>Quality assurance procedures</a:t>
            </a:r>
          </a:p>
          <a:p>
            <a:r>
              <a:rPr lang="sr-Latn-RS" sz="2000" dirty="0" smtClean="0"/>
              <a:t>Monitoring of side effects during and after completed radiotherapy treatment</a:t>
            </a:r>
          </a:p>
          <a:p>
            <a:endParaRPr lang="sr-Latn-RS" dirty="0" smtClean="0"/>
          </a:p>
          <a:p>
            <a:endParaRPr lang="en-US" dirty="0"/>
          </a:p>
        </p:txBody>
      </p:sp>
      <p:graphicFrame>
        <p:nvGraphicFramePr>
          <p:cNvPr id="4" name="Diagram 3"/>
          <p:cNvGraphicFramePr/>
          <p:nvPr/>
        </p:nvGraphicFramePr>
        <p:xfrm>
          <a:off x="899795" y="6093460"/>
          <a:ext cx="7235825" cy="5448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Vaginal cancer - FIGO classification</a:t>
            </a:r>
          </a:p>
        </p:txBody>
      </p:sp>
      <p:pic>
        <p:nvPicPr>
          <p:cNvPr id="4" name="Content Placeholder 3"/>
          <p:cNvPicPr>
            <a:picLocks noGrp="1" noChangeAspect="1"/>
          </p:cNvPicPr>
          <p:nvPr>
            <p:ph idx="1"/>
          </p:nvPr>
        </p:nvPicPr>
        <p:blipFill>
          <a:blip r:embed="rId2"/>
          <a:srcRect l="26738" t="32449" r="26722" b="8684"/>
          <a:stretch>
            <a:fillRect/>
          </a:stretch>
        </p:blipFill>
        <p:spPr>
          <a:xfrm>
            <a:off x="899795" y="1417955"/>
            <a:ext cx="6910070" cy="491744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Vaginal cancer radiotherapy</a:t>
            </a:r>
          </a:p>
        </p:txBody>
      </p:sp>
      <p:sp>
        <p:nvSpPr>
          <p:cNvPr id="3" name="Content Placeholder 2"/>
          <p:cNvSpPr>
            <a:spLocks noGrp="1"/>
          </p:cNvSpPr>
          <p:nvPr>
            <p:ph idx="1"/>
          </p:nvPr>
        </p:nvSpPr>
        <p:spPr/>
        <p:txBody>
          <a:bodyPr>
            <a:normAutofit/>
          </a:bodyPr>
          <a:lstStyle/>
          <a:p>
            <a:pPr marL="0" indent="0">
              <a:buNone/>
            </a:pPr>
            <a:r>
              <a:rPr lang="sr-Latn-RS" sz="2000" dirty="0" smtClean="0"/>
              <a:t>Radical radiotherapy or postoperative +/- CHT potentiation</a:t>
            </a:r>
          </a:p>
          <a:p>
            <a:r>
              <a:rPr sz="2000"/>
              <a:t>St</a:t>
            </a:r>
            <a:r>
              <a:rPr lang="sr-Latn-RS" sz="2000"/>
              <a:t>age</a:t>
            </a:r>
            <a:r>
              <a:rPr sz="2000"/>
              <a:t> I (infiltration of more than 0.5 cm of mucosa) - IVA</a:t>
            </a:r>
          </a:p>
          <a:p>
            <a:r>
              <a:rPr sz="2000"/>
              <a:t>Adjuvant RT after tumor excision (abnormal)</a:t>
            </a:r>
          </a:p>
          <a:p>
            <a:pPr marL="0" indent="0">
              <a:buNone/>
            </a:pPr>
            <a:r>
              <a:rPr lang="en-US" sz="2000"/>
              <a:t>Standard: 46Gy, 1.8-2Gy per day, 5 days/week</a:t>
            </a:r>
          </a:p>
          <a:p>
            <a:r>
              <a:rPr lang="en-US" sz="2000"/>
              <a:t>Boost on enlarged inguinal lymphatic(s): up to max 15-20Gy in 7-10 fractions</a:t>
            </a:r>
          </a:p>
          <a:p>
            <a:r>
              <a:rPr lang="en-US" sz="2000"/>
              <a:t>Brachytherapy: after 5-10 fractions of </a:t>
            </a:r>
            <a:r>
              <a:rPr lang="sr-Latn-RS" altLang="en-US" sz="2000"/>
              <a:t>EB</a:t>
            </a:r>
            <a:r>
              <a:rPr lang="en-US" sz="2000"/>
              <a:t>RT</a:t>
            </a:r>
          </a:p>
          <a:p>
            <a:pPr marL="0" indent="0">
              <a:buNone/>
            </a:pPr>
            <a:r>
              <a:rPr sz="2000"/>
              <a:t>Non-standard:</a:t>
            </a:r>
          </a:p>
          <a:p>
            <a:r>
              <a:rPr sz="2000"/>
              <a:t>Hemostatic application (before </a:t>
            </a:r>
            <a:r>
              <a:rPr lang="sr-Latn-RS" sz="2000"/>
              <a:t>EB</a:t>
            </a:r>
            <a:r>
              <a:rPr sz="2000"/>
              <a:t>RT)</a:t>
            </a:r>
          </a:p>
          <a:p>
            <a:r>
              <a:rPr sz="2000"/>
              <a:t>In advanced tumors with altered topographic relationships after 30Gy </a:t>
            </a:r>
            <a:r>
              <a:rPr lang="sr-Latn-RS" sz="2000"/>
              <a:t>EB</a:t>
            </a:r>
            <a:r>
              <a:rPr sz="2000"/>
              <a:t>RT or after completed</a:t>
            </a:r>
            <a:r>
              <a:rPr lang="sr-Latn-RS" sz="2000"/>
              <a:t> EB</a:t>
            </a:r>
            <a:r>
              <a:rPr sz="2000"/>
              <a:t>RT</a:t>
            </a:r>
          </a:p>
          <a:p>
            <a:endParaRPr lang="en-US" dirty="0"/>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80728"/>
            <a:ext cx="8706106" cy="4653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539552" y="5949280"/>
            <a:ext cx="8136904" cy="246221"/>
          </a:xfrm>
          <a:prstGeom prst="rect">
            <a:avLst/>
          </a:prstGeom>
          <a:noFill/>
        </p:spPr>
        <p:txBody>
          <a:bodyPr wrap="square" rtlCol="0">
            <a:spAutoFit/>
          </a:bodyPr>
          <a:lstStyle/>
          <a:p>
            <a:r>
              <a:rPr lang="en-US" sz="1000" dirty="0" err="1"/>
              <a:t>Westerveld</a:t>
            </a:r>
            <a:r>
              <a:rPr lang="en-US" sz="1000" dirty="0"/>
              <a:t> H, </a:t>
            </a:r>
            <a:r>
              <a:rPr lang="sr-Latn-RS" sz="1000" dirty="0" smtClean="0"/>
              <a:t>et al</a:t>
            </a:r>
            <a:r>
              <a:rPr lang="en-US" sz="1000" dirty="0" smtClean="0"/>
              <a:t>. </a:t>
            </a:r>
            <a:r>
              <a:rPr lang="en-US" sz="1000" dirty="0"/>
              <a:t>Definitive radiotherapy with image-guided adaptive brachytherapy for primary vaginal cancer. Lancet </a:t>
            </a:r>
            <a:r>
              <a:rPr lang="en-US" sz="1000" dirty="0" err="1" smtClean="0"/>
              <a:t>Oncol</a:t>
            </a:r>
            <a:r>
              <a:rPr lang="en-US" sz="1000" dirty="0" smtClean="0"/>
              <a:t> 2020;21(3</a:t>
            </a:r>
            <a:r>
              <a:rPr lang="en-US" sz="1000" dirty="0"/>
              <a:t>):</a:t>
            </a:r>
            <a:r>
              <a:rPr lang="en-US" sz="1000" dirty="0" smtClean="0"/>
              <a:t>e157-67</a:t>
            </a:r>
            <a:r>
              <a:rPr lang="en-US" sz="1000" dirty="0"/>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35825" y="404664"/>
            <a:ext cx="4824536" cy="521970"/>
          </a:xfrm>
          <a:prstGeom prst="rect">
            <a:avLst/>
          </a:prstGeom>
          <a:noFill/>
        </p:spPr>
        <p:txBody>
          <a:bodyPr wrap="square" rtlCol="0">
            <a:spAutoFit/>
          </a:bodyPr>
          <a:lstStyle/>
          <a:p>
            <a:pPr algn="ctr"/>
            <a:r>
              <a:rPr lang="en-US" sz="2800" b="1"/>
              <a:t>Miami </a:t>
            </a:r>
            <a:r>
              <a:rPr lang="sr-Latn-RS" altLang="en-US" sz="2800" b="1"/>
              <a:t>applicators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rcRect l="19580" t="21310" r="40147" b="5513"/>
          <a:stretch>
            <a:fillRect/>
          </a:stretch>
        </p:blipFill>
        <p:spPr>
          <a:xfrm>
            <a:off x="1157605" y="476250"/>
            <a:ext cx="5975350" cy="610806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locally advanced cervical cancer</a:t>
            </a:r>
          </a:p>
        </p:txBody>
      </p:sp>
      <p:sp>
        <p:nvSpPr>
          <p:cNvPr id="3" name="Content Placeholder 2"/>
          <p:cNvSpPr>
            <a:spLocks noGrp="1"/>
          </p:cNvSpPr>
          <p:nvPr>
            <p:ph idx="1"/>
          </p:nvPr>
        </p:nvSpPr>
        <p:spPr>
          <a:xfrm>
            <a:off x="457200" y="1600200"/>
            <a:ext cx="8229600" cy="4192270"/>
          </a:xfrm>
        </p:spPr>
        <p:txBody>
          <a:bodyPr>
            <a:normAutofit fontScale="70000"/>
          </a:bodyPr>
          <a:lstStyle/>
          <a:p>
            <a:pPr marL="0" indent="0">
              <a:buNone/>
            </a:pPr>
            <a:r>
              <a:rPr sz="2000" u="sng" dirty="0"/>
              <a:t>FIGO St. IB bulky, IIA, IIB – IVA</a:t>
            </a:r>
          </a:p>
          <a:p>
            <a:pPr marL="0" indent="0">
              <a:buNone/>
            </a:pPr>
            <a:r>
              <a:rPr lang="sr-Latn-RS" sz="2000" u="sng" dirty="0">
                <a:sym typeface="+mn-ea"/>
              </a:rPr>
              <a:t>P</a:t>
            </a:r>
            <a:r>
              <a:rPr sz="2000" u="sng" dirty="0">
                <a:sym typeface="+mn-ea"/>
              </a:rPr>
              <a:t>atient refuses</a:t>
            </a:r>
            <a:r>
              <a:rPr lang="sr-Latn-RS" sz="2000" u="sng" dirty="0">
                <a:sym typeface="+mn-ea"/>
              </a:rPr>
              <a:t> surgery (in the early stages)</a:t>
            </a:r>
            <a:endParaRPr sz="2000" u="sng" dirty="0"/>
          </a:p>
          <a:p>
            <a:r>
              <a:rPr sz="2000" b="1" dirty="0"/>
              <a:t>RT+</a:t>
            </a:r>
            <a:r>
              <a:rPr lang="sr-Latn-RS" sz="2000" b="1" dirty="0"/>
              <a:t>C</a:t>
            </a:r>
            <a:r>
              <a:rPr sz="2000" b="1" dirty="0"/>
              <a:t>HT potentiation (standard) + brachytherapy</a:t>
            </a:r>
          </a:p>
          <a:p>
            <a:r>
              <a:rPr sz="2000" dirty="0"/>
              <a:t>Standard: 46Gy, 1.8-2Gy per fraction, 5 days/week</a:t>
            </a:r>
          </a:p>
          <a:p>
            <a:r>
              <a:rPr sz="2000" dirty="0"/>
              <a:t>Boost to parameters (</a:t>
            </a:r>
            <a:r>
              <a:rPr lang="sr-Latn-RS" sz="2000" dirty="0"/>
              <a:t>tumor </a:t>
            </a:r>
            <a:r>
              <a:rPr sz="2000" dirty="0"/>
              <a:t>rest) 5Gy</a:t>
            </a:r>
          </a:p>
          <a:p>
            <a:r>
              <a:rPr sz="2000" dirty="0"/>
              <a:t>Boost on enlarged inguinal lymphatics: up to max 55Gy</a:t>
            </a:r>
          </a:p>
          <a:p>
            <a:r>
              <a:rPr sz="2000" dirty="0"/>
              <a:t>Prophylactic RT of the para-aortic region up to L3: TD 45 Gy, 1.8 Gy per fraction</a:t>
            </a:r>
          </a:p>
          <a:p>
            <a:r>
              <a:rPr sz="2000" dirty="0"/>
              <a:t>Para-aortic region: 45Gy, 5 days/week, 1.8 Gy per fraction</a:t>
            </a:r>
          </a:p>
          <a:p>
            <a:pPr marL="0" indent="0">
              <a:buNone/>
            </a:pPr>
            <a:endParaRPr sz="2000" dirty="0"/>
          </a:p>
          <a:p>
            <a:pPr marL="0" indent="0">
              <a:buNone/>
            </a:pPr>
            <a:r>
              <a:rPr sz="2000" dirty="0"/>
              <a:t>• Palliative doses: 30 Gy in 10 fractions, 20 Gy in 5 fractions</a:t>
            </a:r>
          </a:p>
          <a:p>
            <a:pPr marL="0" indent="0">
              <a:buNone/>
            </a:pPr>
            <a:r>
              <a:rPr sz="2000" dirty="0"/>
              <a:t>• Nodal boost:</a:t>
            </a:r>
          </a:p>
          <a:p>
            <a:pPr marL="0" indent="0">
              <a:buNone/>
            </a:pPr>
            <a:r>
              <a:rPr sz="2000" dirty="0"/>
              <a:t>• 55Gy pelvic lymphatics simultaneous integrated boost (SIB) – within 25 fractions / sequential up to a total dose with a daily dose of 1.8Gy</a:t>
            </a:r>
          </a:p>
          <a:p>
            <a:pPr marL="0" indent="0">
              <a:buNone/>
            </a:pPr>
            <a:r>
              <a:rPr sz="2000" dirty="0"/>
              <a:t>• 57.5Gy – 60Gy para-aortic lymphatics SIB - within 25 fractions / sequential up to a total dose with a daily dose of 1.8Gy</a:t>
            </a:r>
          </a:p>
          <a:p>
            <a:endParaRPr lang="en-US" dirty="0"/>
          </a:p>
          <a:p>
            <a:endParaRPr lang="en-US" dirty="0"/>
          </a:p>
          <a:p>
            <a:pPr marL="0" indent="0">
              <a:buNone/>
            </a:pPr>
            <a:endParaRPr lang="en-US" dirty="0"/>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74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478" r="17366" b="3329"/>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638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9162" r="17899" b="3328"/>
          <a:stretch>
            <a:fillRect/>
          </a:stretch>
        </p:blipFill>
        <p:spPr bwMode="auto">
          <a:xfrm>
            <a:off x="0" y="0"/>
            <a:ext cx="9143999"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089" t="10911" r="43955" b="18190"/>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229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3" t="8846" r="103" b="2696"/>
          <a:stretch>
            <a:fillRect/>
          </a:stretch>
        </p:blipFill>
        <p:spPr bwMode="auto">
          <a:xfrm>
            <a:off x="0" y="-99392"/>
            <a:ext cx="9144000" cy="695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a:t>
            </a:r>
            <a:r>
              <a:rPr lang="sr-Latn-RS" sz="2800" b="1" dirty="0" smtClean="0">
                <a:sym typeface="+mn-ea"/>
              </a:rPr>
              <a:t>application</a:t>
            </a:r>
          </a:p>
        </p:txBody>
      </p:sp>
      <p:sp>
        <p:nvSpPr>
          <p:cNvPr id="3" name="Content Placeholder 2"/>
          <p:cNvSpPr>
            <a:spLocks noGrp="1"/>
          </p:cNvSpPr>
          <p:nvPr>
            <p:ph sz="half" idx="1"/>
          </p:nvPr>
        </p:nvSpPr>
        <p:spPr/>
        <p:txBody>
          <a:bodyPr>
            <a:normAutofit/>
          </a:bodyPr>
          <a:lstStyle/>
          <a:p>
            <a:r>
              <a:rPr lang="en-US" altLang="sr-Latn-RS" sz="2000" dirty="0" smtClean="0"/>
              <a:t>External beam radiotherapy </a:t>
            </a:r>
            <a:r>
              <a:rPr lang="sr-Latn-RS" altLang="en-US" sz="2000" dirty="0" smtClean="0"/>
              <a:t>(</a:t>
            </a:r>
            <a:r>
              <a:rPr lang="sr-Latn-RS" sz="2000" dirty="0" smtClean="0"/>
              <a:t>EBRT)</a:t>
            </a:r>
          </a:p>
          <a:p>
            <a:r>
              <a:rPr lang="sr-Latn-RS" sz="2000" dirty="0" smtClean="0"/>
              <a:t>Brachytherapy</a:t>
            </a:r>
          </a:p>
        </p:txBody>
      </p:sp>
      <p:sp>
        <p:nvSpPr>
          <p:cNvPr id="4" name="AutoShape 2" descr="EBRT Full Form - javatpoin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5" name="Content Placeholder 4"/>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76672"/>
            <a:ext cx="9144000"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212976"/>
            <a:ext cx="914400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83568" y="6309320"/>
            <a:ext cx="7704856" cy="400110"/>
          </a:xfrm>
          <a:prstGeom prst="rect">
            <a:avLst/>
          </a:prstGeom>
          <a:noFill/>
        </p:spPr>
        <p:txBody>
          <a:bodyPr wrap="square" rtlCol="0">
            <a:spAutoFit/>
          </a:bodyPr>
          <a:lstStyle/>
          <a:p>
            <a:r>
              <a:rPr lang="en-US" sz="1000" dirty="0"/>
              <a:t>Williamson CW, </a:t>
            </a:r>
            <a:r>
              <a:rPr lang="sr-Latn-RS" sz="1000" dirty="0" smtClean="0"/>
              <a:t>et al</a:t>
            </a:r>
            <a:r>
              <a:rPr lang="en-US" sz="1000" dirty="0" smtClean="0"/>
              <a:t>. </a:t>
            </a:r>
            <a:r>
              <a:rPr lang="en-US" sz="1000" dirty="0"/>
              <a:t>Advances in External Beam Radiation Therapy and Brachytherapy for Cervical Cancer. </a:t>
            </a:r>
            <a:r>
              <a:rPr lang="en-US" sz="1000" dirty="0" err="1"/>
              <a:t>Clin</a:t>
            </a:r>
            <a:r>
              <a:rPr lang="en-US" sz="1000" dirty="0"/>
              <a:t> </a:t>
            </a:r>
            <a:r>
              <a:rPr lang="en-US" sz="1000" dirty="0" err="1"/>
              <a:t>Oncol</a:t>
            </a:r>
            <a:r>
              <a:rPr lang="en-US" sz="1000" dirty="0"/>
              <a:t> (R </a:t>
            </a:r>
            <a:r>
              <a:rPr lang="en-US" sz="1000" dirty="0" err="1"/>
              <a:t>Coll</a:t>
            </a:r>
            <a:r>
              <a:rPr lang="en-US" sz="1000" dirty="0"/>
              <a:t> </a:t>
            </a:r>
            <a:r>
              <a:rPr lang="en-US" sz="1000" dirty="0" err="1"/>
              <a:t>Radiol</a:t>
            </a:r>
            <a:r>
              <a:rPr lang="en-US" sz="1000" dirty="0" smtClean="0"/>
              <a:t>) 2021;33(9</a:t>
            </a:r>
            <a:r>
              <a:rPr lang="en-US" sz="1000" dirty="0"/>
              <a:t>):</a:t>
            </a:r>
            <a:r>
              <a:rPr lang="en-US" sz="1000" dirty="0" smtClean="0"/>
              <a:t>567-78</a:t>
            </a:r>
            <a:r>
              <a:rPr lang="en-US" sz="1000" dirty="0"/>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GEC-ESTRO BT recommendations</a:t>
            </a:r>
            <a:br>
              <a:rPr lang="en-US" dirty="0" smtClean="0"/>
            </a:br>
            <a:endParaRPr lang="en-US" dirty="0"/>
          </a:p>
        </p:txBody>
      </p:sp>
      <p:sp>
        <p:nvSpPr>
          <p:cNvPr id="3" name="Content Placeholder 2"/>
          <p:cNvSpPr>
            <a:spLocks noGrp="1"/>
          </p:cNvSpPr>
          <p:nvPr>
            <p:ph idx="1"/>
          </p:nvPr>
        </p:nvSpPr>
        <p:spPr/>
        <p:txBody>
          <a:bodyPr>
            <a:normAutofit/>
          </a:bodyPr>
          <a:lstStyle/>
          <a:p>
            <a:pPr lvl="0" fontAlgn="base"/>
            <a:r>
              <a:rPr sz="2000" b="1" u="sng" dirty="0" smtClean="0">
                <a:latin typeface="Calibri" panose="020F0502020204030204" charset="0"/>
              </a:rPr>
              <a:t>HR-CTV</a:t>
            </a:r>
            <a:r>
              <a:rPr sz="2000" dirty="0" smtClean="0">
                <a:latin typeface="Calibri" panose="020F0502020204030204" charset="0"/>
              </a:rPr>
              <a:t> - represents a region of high risk for local relapse due to the presence of microscopic disease</a:t>
            </a:r>
          </a:p>
          <a:p>
            <a:pPr lvl="0" fontAlgn="base"/>
            <a:r>
              <a:rPr sz="2000" b="1" u="sng" dirty="0" smtClean="0">
                <a:latin typeface="Calibri" panose="020F0502020204030204" charset="0"/>
              </a:rPr>
              <a:t>IR-CTV</a:t>
            </a:r>
            <a:r>
              <a:rPr sz="2000" dirty="0" smtClean="0">
                <a:latin typeface="Calibri" panose="020F0502020204030204" charset="0"/>
              </a:rPr>
              <a:t> - with a high risk for local relapse, in the regions of the initial macroscopic disease, which contains most of the microscopic disease at the time of brachytherapy</a:t>
            </a:r>
          </a:p>
          <a:p>
            <a:pPr lvl="0" fontAlgn="base"/>
            <a:r>
              <a:rPr sz="2000" b="1" u="sng" dirty="0" smtClean="0">
                <a:latin typeface="Calibri" panose="020F0502020204030204" charset="0"/>
              </a:rPr>
              <a:t>GTV</a:t>
            </a:r>
            <a:r>
              <a:rPr sz="2000" dirty="0" smtClean="0">
                <a:latin typeface="Calibri" panose="020F0502020204030204" charset="0"/>
              </a:rPr>
              <a:t> - changes during the treatment, according to which it is necessary that GTV and CTV are described and delineated during each brachytherapy application</a:t>
            </a:r>
          </a:p>
          <a:p>
            <a:pPr lvl="0" fontAlgn="base"/>
            <a:r>
              <a:rPr sz="2000" dirty="0" smtClean="0">
                <a:latin typeface="Calibri" panose="020F0502020204030204" charset="0"/>
              </a:rPr>
              <a:t>In order to save the organs from risk, delineation is performed, as well as the calculation of the dose to be delivered to the 2 cm</a:t>
            </a:r>
            <a:r>
              <a:rPr sz="2000" baseline="30000" dirty="0" smtClean="0">
                <a:latin typeface="Calibri" panose="020F0502020204030204" charset="0"/>
              </a:rPr>
              <a:t>2</a:t>
            </a:r>
            <a:r>
              <a:rPr sz="2000" dirty="0" smtClean="0">
                <a:latin typeface="Calibri" panose="020F0502020204030204" charset="0"/>
              </a:rPr>
              <a:t> that are most exposed during the application of brachytherapy. The dose delivered during the brachytherapy application is added to the dose delivered by the EBRT technique according to the EQD2 model</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942974" y="1381125"/>
            <a:ext cx="7286625" cy="5476875"/>
          </a:xfrm>
          <a:prstGeom prst="rect">
            <a:avLst/>
          </a:prstGeom>
        </p:spPr>
      </p:pic>
      <p:sp>
        <p:nvSpPr>
          <p:cNvPr id="3" name="TextBox 2"/>
          <p:cNvSpPr txBox="1"/>
          <p:nvPr/>
        </p:nvSpPr>
        <p:spPr>
          <a:xfrm>
            <a:off x="1259632" y="404664"/>
            <a:ext cx="6768752" cy="368300"/>
          </a:xfrm>
          <a:prstGeom prst="rect">
            <a:avLst/>
          </a:prstGeom>
          <a:noFill/>
        </p:spPr>
        <p:txBody>
          <a:bodyPr wrap="square" rtlCol="0">
            <a:spAutoFit/>
          </a:bodyPr>
          <a:lstStyle/>
          <a:p>
            <a:r>
              <a:rPr lang="en-US" dirty="0" smtClean="0"/>
              <a:t>Dose-volume </a:t>
            </a:r>
            <a:r>
              <a:rPr smtClean="0"/>
              <a:t>tolerance values for</a:t>
            </a:r>
            <a:r>
              <a:rPr lang="sr-Latn-RS" smtClean="0"/>
              <a:t> </a:t>
            </a:r>
            <a:r>
              <a:rPr lang="en-US" dirty="0" smtClean="0"/>
              <a:t>organ at risk</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rrowheads="1"/>
          </p:cNvSpPr>
          <p:nvPr>
            <p:ph type="title"/>
          </p:nvPr>
        </p:nvSpPr>
        <p:spPr/>
        <p:txBody>
          <a:bodyPr/>
          <a:lstStyle/>
          <a:p>
            <a:pPr eaLnBrk="1" hangingPunct="1">
              <a:defRPr/>
            </a:pPr>
            <a:r>
              <a:rPr lang="sr-Latn-RS" smtClean="0"/>
              <a:t>Target volumes</a:t>
            </a:r>
          </a:p>
        </p:txBody>
      </p:sp>
      <p:pic>
        <p:nvPicPr>
          <p:cNvPr id="33795"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182688" y="1447800"/>
            <a:ext cx="6742112" cy="3960813"/>
          </a:xfrm>
          <a:noFill/>
          <a:extLst>
            <a:ext uri="{909E8E84-426E-40DD-AFC4-6F175D3DCCD1}">
              <a14:hiddenFill xmlns:a14="http://schemas.microsoft.com/office/drawing/2010/main">
                <a:solidFill>
                  <a:srgbClr val="FFFFFF"/>
                </a:solidFill>
              </a14:hiddenFill>
            </a:ext>
          </a:extLst>
        </p:spPr>
      </p:pic>
      <p:sp>
        <p:nvSpPr>
          <p:cNvPr id="33796" name="Text Box 4"/>
          <p:cNvSpPr txBox="1">
            <a:spLocks noChangeArrowheads="1"/>
          </p:cNvSpPr>
          <p:nvPr/>
        </p:nvSpPr>
        <p:spPr bwMode="auto">
          <a:xfrm>
            <a:off x="914400" y="5667375"/>
            <a:ext cx="72390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r>
              <a:rPr sz="1800">
                <a:latin typeface="Arial" panose="020B0604020202020204" pitchFamily="34" charset="0"/>
              </a:rPr>
              <a:t>Schematic representation for cervical cancer, limited disease, with GTV, high risk CTV and intermediate risk CTV in radical radiation treatment: coronal and transverse view.</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rrowheads="1"/>
          </p:cNvSpPr>
          <p:nvPr>
            <p:ph type="title"/>
          </p:nvPr>
        </p:nvSpPr>
        <p:spPr/>
        <p:txBody>
          <a:bodyPr/>
          <a:lstStyle/>
          <a:p>
            <a:pPr eaLnBrk="1" hangingPunct="1">
              <a:defRPr/>
            </a:pPr>
            <a:r>
              <a:rPr lang="sr-Latn-RS" smtClean="0">
                <a:sym typeface="+mn-ea"/>
              </a:rPr>
              <a:t>Target volumes</a:t>
            </a:r>
            <a:endParaRPr lang="en-US" smtClean="0"/>
          </a:p>
        </p:txBody>
      </p:sp>
      <p:pic>
        <p:nvPicPr>
          <p:cNvPr id="34819"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 y="1447800"/>
            <a:ext cx="8686800" cy="3971925"/>
          </a:xfrm>
          <a:noFill/>
          <a:extLst>
            <a:ext uri="{909E8E84-426E-40DD-AFC4-6F175D3DCCD1}">
              <a14:hiddenFill xmlns:a14="http://schemas.microsoft.com/office/drawing/2010/main">
                <a:solidFill>
                  <a:srgbClr val="FFFFFF"/>
                </a:solidFill>
              </a14:hiddenFill>
            </a:ext>
          </a:extLst>
        </p:spPr>
      </p:pic>
      <p:sp>
        <p:nvSpPr>
          <p:cNvPr id="34820" name="Text Box 4"/>
          <p:cNvSpPr txBox="1">
            <a:spLocks noChangeArrowheads="1"/>
          </p:cNvSpPr>
          <p:nvPr/>
        </p:nvSpPr>
        <p:spPr bwMode="auto">
          <a:xfrm>
            <a:off x="457200" y="5561013"/>
            <a:ext cx="8305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endParaRPr lang="en-US" sz="1800">
              <a:latin typeface="Arial" panose="020B0604020202020204" pitchFamily="34" charset="0"/>
            </a:endParaRPr>
          </a:p>
        </p:txBody>
      </p:sp>
      <p:sp>
        <p:nvSpPr>
          <p:cNvPr id="34821" name="Text Box 5"/>
          <p:cNvSpPr txBox="1">
            <a:spLocks noChangeArrowheads="1"/>
          </p:cNvSpPr>
          <p:nvPr/>
        </p:nvSpPr>
        <p:spPr bwMode="auto">
          <a:xfrm>
            <a:off x="457200" y="5562600"/>
            <a:ext cx="83058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000">
                <a:solidFill>
                  <a:schemeClr val="tx1"/>
                </a:solidFill>
                <a:latin typeface="Times New Roman" panose="02020603050405020304" pitchFamily="18" charset="0"/>
              </a:defRPr>
            </a:lvl1pPr>
            <a:lvl2pPr marL="742950" indent="-285750">
              <a:defRPr sz="2000">
                <a:solidFill>
                  <a:schemeClr val="tx1"/>
                </a:solidFill>
                <a:latin typeface="Times New Roman" panose="02020603050405020304" pitchFamily="18" charset="0"/>
              </a:defRPr>
            </a:lvl2pPr>
            <a:lvl3pPr marL="1143000" indent="-228600">
              <a:defRPr sz="2000">
                <a:solidFill>
                  <a:schemeClr val="tx1"/>
                </a:solidFill>
                <a:latin typeface="Times New Roman" panose="02020603050405020304" pitchFamily="18" charset="0"/>
              </a:defRPr>
            </a:lvl3pPr>
            <a:lvl4pPr marL="1600200" indent="-228600">
              <a:defRPr sz="2000">
                <a:solidFill>
                  <a:schemeClr val="tx1"/>
                </a:solidFill>
                <a:latin typeface="Times New Roman" panose="02020603050405020304" pitchFamily="18" charset="0"/>
              </a:defRPr>
            </a:lvl4pPr>
            <a:lvl5pPr marL="2057400" indent="-228600">
              <a:defRPr sz="20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0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0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0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000">
                <a:solidFill>
                  <a:schemeClr val="tx1"/>
                </a:solidFill>
                <a:latin typeface="Times New Roman" panose="02020603050405020304" pitchFamily="18" charset="0"/>
              </a:defRPr>
            </a:lvl9pPr>
          </a:lstStyle>
          <a:p>
            <a:pPr eaLnBrk="1" hangingPunct="1"/>
            <a:r>
              <a:rPr sz="1800">
                <a:latin typeface="Arial" panose="020B0604020202020204" pitchFamily="34" charset="0"/>
              </a:rPr>
              <a:t>Schematic diagram for cervical cancer, advanced disease, weak remission after EB</a:t>
            </a:r>
            <a:r>
              <a:rPr lang="sr-Latn-RS" sz="1800">
                <a:latin typeface="Arial" panose="020B0604020202020204" pitchFamily="34" charset="0"/>
              </a:rPr>
              <a:t>R</a:t>
            </a:r>
            <a:r>
              <a:rPr sz="1800">
                <a:latin typeface="Arial" panose="020B0604020202020204" pitchFamily="34" charset="0"/>
              </a:rPr>
              <a:t>T with GTV, and high risk CTV (grey zones on MRI) and intermediate risk CTV with radical radiation treatment (coronal and transverse sections).</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53" t="9331" r="17350" b="2599"/>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2" t="9781" r="312" b="3736"/>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618" b="4026"/>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Postoperative radiotherapy of cervical cancer</a:t>
            </a:r>
          </a:p>
        </p:txBody>
      </p:sp>
      <p:sp>
        <p:nvSpPr>
          <p:cNvPr id="3" name="Content Placeholder 2"/>
          <p:cNvSpPr>
            <a:spLocks noGrp="1"/>
          </p:cNvSpPr>
          <p:nvPr>
            <p:ph idx="1"/>
          </p:nvPr>
        </p:nvSpPr>
        <p:spPr/>
        <p:txBody>
          <a:bodyPr>
            <a:normAutofit/>
          </a:bodyPr>
          <a:lstStyle/>
          <a:p>
            <a:pPr marL="0" indent="0">
              <a:buNone/>
            </a:pPr>
            <a:r>
              <a:rPr sz="2000" dirty="0" smtClean="0"/>
              <a:t>4-6 weeks after surgery</a:t>
            </a:r>
          </a:p>
          <a:p>
            <a:r>
              <a:rPr sz="2000" b="1" u="sng" dirty="0" smtClean="0"/>
              <a:t>Medium risk group:</a:t>
            </a:r>
            <a:r>
              <a:rPr sz="2000" dirty="0" smtClean="0"/>
              <a:t> after adequate surgery, parameters are negative, resection margins are negative, lymph nodes are negative</a:t>
            </a:r>
          </a:p>
          <a:p>
            <a:endParaRPr sz="2000" dirty="0" smtClean="0"/>
          </a:p>
          <a:p>
            <a:r>
              <a:rPr sz="2000" b="1" u="sng" dirty="0" smtClean="0"/>
              <a:t>High-risk group +/-</a:t>
            </a:r>
            <a:r>
              <a:rPr lang="sr-Latn-RS" sz="2000" b="1" u="sng" dirty="0" smtClean="0"/>
              <a:t>C</a:t>
            </a:r>
            <a:r>
              <a:rPr sz="2000" b="1" u="sng" dirty="0" smtClean="0"/>
              <a:t>HT potentiation</a:t>
            </a:r>
            <a:r>
              <a:rPr sz="2000" dirty="0" smtClean="0"/>
              <a:t>: positive resection margins, positive parameters, positive lymph nodes, inadequate type of surgery</a:t>
            </a:r>
          </a:p>
          <a:p>
            <a:endParaRPr sz="2000" dirty="0" smtClean="0"/>
          </a:p>
          <a:p>
            <a:endParaRPr sz="2000" dirty="0" smtClean="0"/>
          </a:p>
          <a:p>
            <a:r>
              <a:rPr sz="2000" dirty="0" smtClean="0"/>
              <a:t>Pelvis:</a:t>
            </a:r>
          </a:p>
          <a:p>
            <a:r>
              <a:rPr sz="2000" dirty="0" smtClean="0"/>
              <a:t>• medium risk group 40-45Gy, 1.8-2 Gy per fraction</a:t>
            </a:r>
          </a:p>
          <a:p>
            <a:r>
              <a:rPr sz="2000" dirty="0" smtClean="0"/>
              <a:t>• high-risk group 45-50Gy, 1.8-2 Gy per fraction</a:t>
            </a:r>
          </a:p>
          <a:p>
            <a:pPr marL="0" indent="0">
              <a:buNone/>
            </a:pPr>
            <a:endParaRPr lang="en-US" dirty="0"/>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Postoperative brachytherapy of cervical cancer</a:t>
            </a:r>
          </a:p>
        </p:txBody>
      </p:sp>
      <p:sp>
        <p:nvSpPr>
          <p:cNvPr id="3" name="Content Placeholder 2"/>
          <p:cNvSpPr>
            <a:spLocks noGrp="1"/>
          </p:cNvSpPr>
          <p:nvPr>
            <p:ph idx="1"/>
          </p:nvPr>
        </p:nvSpPr>
        <p:spPr/>
        <p:txBody>
          <a:bodyPr>
            <a:normAutofit/>
          </a:bodyPr>
          <a:lstStyle/>
          <a:p>
            <a:pPr marL="0" indent="0">
              <a:buNone/>
            </a:pPr>
            <a:r>
              <a:rPr sz="2000" b="1" dirty="0"/>
              <a:t>EBRT + Brachytherapy: 2-3 applications with a dose of 6 Gy per application, once a week</a:t>
            </a:r>
          </a:p>
          <a:p>
            <a:pPr marL="0" indent="0">
              <a:buNone/>
            </a:pPr>
            <a:r>
              <a:rPr sz="2000" b="1" dirty="0"/>
              <a:t>Brachytherapy 2-4x6 Gy</a:t>
            </a:r>
          </a:p>
          <a:p>
            <a:pPr marL="0" indent="0">
              <a:buNone/>
            </a:pPr>
            <a:endParaRPr sz="2000" b="1" dirty="0"/>
          </a:p>
          <a:p>
            <a:pPr marL="0" indent="0">
              <a:buNone/>
            </a:pPr>
            <a:r>
              <a:rPr lang="vi-VN" sz="2000" dirty="0" smtClean="0">
                <a:latin typeface="Calibri" panose="020F0502020204030204" charset="0"/>
              </a:rPr>
              <a:t>• </a:t>
            </a:r>
            <a:r>
              <a:rPr lang="vi-VN" sz="2000" dirty="0">
                <a:latin typeface="Calibri" panose="020F0502020204030204" charset="0"/>
              </a:rPr>
              <a:t>EQD2 dose to the vaginal </a:t>
            </a:r>
            <a:r>
              <a:rPr lang="sr-Latn-RS" altLang="vi-VN" sz="2000" dirty="0">
                <a:latin typeface="Calibri" panose="020F0502020204030204" charset="0"/>
              </a:rPr>
              <a:t>cuff</a:t>
            </a:r>
            <a:r>
              <a:rPr lang="vi-VN" sz="2000" dirty="0">
                <a:latin typeface="Calibri" panose="020F0502020204030204" charset="0"/>
              </a:rPr>
              <a:t> region is 65-70Gy</a:t>
            </a:r>
          </a:p>
          <a:p>
            <a:pPr marL="0" indent="0">
              <a:buNone/>
            </a:pPr>
            <a:r>
              <a:rPr lang="vi-VN" sz="2000" dirty="0">
                <a:latin typeface="Calibri" panose="020F0502020204030204" charset="0"/>
              </a:rPr>
              <a:t>• the dose is prescribed at 0.5 cm from the surface of the vaginal ovoids, i.e. the vaginal cylinder</a:t>
            </a:r>
          </a:p>
          <a:p>
            <a:pPr marL="0" indent="0">
              <a:buNone/>
            </a:pPr>
            <a:r>
              <a:rPr lang="vi-VN" sz="2000" dirty="0">
                <a:latin typeface="Calibri" panose="020F0502020204030204" charset="0"/>
              </a:rPr>
              <a:t>• dose limits for organs at risk are determined in the ICRU reference points B</a:t>
            </a:r>
            <a:r>
              <a:rPr lang="vi-VN" sz="2000" baseline="-25000" dirty="0">
                <a:latin typeface="Calibri" panose="020F0502020204030204" charset="0"/>
              </a:rPr>
              <a:t>max</a:t>
            </a:r>
            <a:r>
              <a:rPr lang="vi-VN" sz="2000" dirty="0">
                <a:latin typeface="Calibri" panose="020F0502020204030204" charset="0"/>
              </a:rPr>
              <a:t> for the bladder and R</a:t>
            </a:r>
            <a:r>
              <a:rPr lang="vi-VN" sz="2000" baseline="-25000" dirty="0">
                <a:latin typeface="Calibri" panose="020F0502020204030204" charset="0"/>
              </a:rPr>
              <a:t>max</a:t>
            </a:r>
            <a:r>
              <a:rPr lang="vi-VN" sz="2000" dirty="0">
                <a:latin typeface="Calibri" panose="020F0502020204030204" charset="0"/>
              </a:rPr>
              <a:t> for the rectum according to ICRU-38 recommendations</a:t>
            </a:r>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techniques</a:t>
            </a:r>
          </a:p>
        </p:txBody>
      </p:sp>
      <p:sp>
        <p:nvSpPr>
          <p:cNvPr id="3" name="Content Placeholder 2"/>
          <p:cNvSpPr>
            <a:spLocks noGrp="1"/>
          </p:cNvSpPr>
          <p:nvPr>
            <p:ph sz="half" idx="1"/>
          </p:nvPr>
        </p:nvSpPr>
        <p:spPr/>
        <p:txBody>
          <a:bodyPr>
            <a:normAutofit lnSpcReduction="10000"/>
          </a:bodyPr>
          <a:lstStyle/>
          <a:p>
            <a:r>
              <a:rPr lang="sr-Latn-RS" sz="2000" dirty="0" smtClean="0"/>
              <a:t>1D radiotherapy</a:t>
            </a:r>
          </a:p>
          <a:p>
            <a:r>
              <a:rPr lang="sr-Latn-RS" sz="2000" dirty="0" smtClean="0"/>
              <a:t>2D - conventional radiotherapy</a:t>
            </a:r>
          </a:p>
          <a:p>
            <a:r>
              <a:rPr lang="sr-Latn-RS" sz="2000" dirty="0" smtClean="0"/>
              <a:t>3D - conformal radiotherapy (3D-CRT)</a:t>
            </a:r>
          </a:p>
          <a:p>
            <a:r>
              <a:rPr lang="sr-Latn-RS" sz="2000" dirty="0" smtClean="0"/>
              <a:t>Intensity modulated radiotherapy (IMRT)</a:t>
            </a:r>
          </a:p>
          <a:p>
            <a:r>
              <a:rPr lang="sr-Latn-RS" sz="2000" dirty="0" smtClean="0"/>
              <a:t>Volumetric modulated arc radiotherapy (VMAT)</a:t>
            </a:r>
          </a:p>
          <a:p>
            <a:r>
              <a:rPr lang="sr-Latn-RS" sz="2000" dirty="0" smtClean="0"/>
              <a:t>Image-guided radiotherapy (IGRT)</a:t>
            </a:r>
          </a:p>
          <a:p>
            <a:r>
              <a:rPr lang="sr-Latn-RS" sz="2000" dirty="0" smtClean="0"/>
              <a:t>Stereotactic radiotherapy</a:t>
            </a:r>
          </a:p>
          <a:p>
            <a:r>
              <a:rPr lang="sr-Latn-RS" sz="2000" dirty="0" smtClean="0"/>
              <a:t>Stereotactic radiosurgery</a:t>
            </a:r>
          </a:p>
          <a:p>
            <a:r>
              <a:rPr lang="sr-Latn-RS" sz="2000" dirty="0" smtClean="0"/>
              <a:t>Intraoperative radiotherapy</a:t>
            </a:r>
          </a:p>
          <a:p>
            <a:r>
              <a:rPr lang="en-US" sz="2000" dirty="0" smtClean="0"/>
              <a:t>Particle Beam Therapy</a:t>
            </a:r>
          </a:p>
        </p:txBody>
      </p:sp>
      <p:pic>
        <p:nvPicPr>
          <p:cNvPr id="5" name="Content Placeholder 4"/>
          <p:cNvPicPr>
            <a:picLocks noGrp="1" noChangeAspect="1"/>
          </p:cNvPicPr>
          <p:nvPr>
            <p:ph sz="half" idx="2"/>
          </p:nvPr>
        </p:nvPicPr>
        <p:blipFill>
          <a:blip r:embed="rId2"/>
          <a:stretch>
            <a:fillRect/>
          </a:stretch>
        </p:blipFill>
        <p:spPr>
          <a:xfrm>
            <a:off x="4716145" y="2925445"/>
            <a:ext cx="4124960" cy="2322830"/>
          </a:xfrm>
          <a:prstGeom prst="rect">
            <a:avLst/>
          </a:prstGeom>
        </p:spPr>
      </p:pic>
      <p:sp>
        <p:nvSpPr>
          <p:cNvPr id="6" name="Text Box 5"/>
          <p:cNvSpPr txBox="1"/>
          <p:nvPr/>
        </p:nvSpPr>
        <p:spPr>
          <a:xfrm>
            <a:off x="4644390" y="5733415"/>
            <a:ext cx="4468495" cy="553085"/>
          </a:xfrm>
          <a:prstGeom prst="rect">
            <a:avLst/>
          </a:prstGeom>
          <a:noFill/>
        </p:spPr>
        <p:txBody>
          <a:bodyPr wrap="square" rtlCol="0">
            <a:spAutoFit/>
          </a:bodyPr>
          <a:lstStyle/>
          <a:p>
            <a:r>
              <a:rPr lang="en-US" sz="1000"/>
              <a:t>Schlachter R, Raidou R,  Muren LP, Preim B. State‐of‐the‐Art Report: Visual Computing in Radiation Therapy Planning. Computer Graphics Forum</a:t>
            </a:r>
            <a:r>
              <a:rPr lang="sr-Latn-RS" altLang="en-US" sz="1000"/>
              <a:t> </a:t>
            </a:r>
            <a:r>
              <a:rPr lang="en-US" sz="1000">
                <a:sym typeface="+mn-ea"/>
              </a:rPr>
              <a:t>2019</a:t>
            </a:r>
            <a:r>
              <a:rPr lang="sr-Latn-RS" altLang="en-US" sz="1000">
                <a:sym typeface="+mn-ea"/>
              </a:rPr>
              <a:t>;</a:t>
            </a:r>
            <a:r>
              <a:rPr lang="en-US" sz="1000"/>
              <a:t>38</a:t>
            </a:r>
            <a:r>
              <a:rPr lang="sr-Latn-RS" altLang="en-US" sz="1000"/>
              <a:t>:</a:t>
            </a:r>
            <a:r>
              <a:rPr lang="en-US" sz="1000"/>
              <a:t> 753-779.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110" b="1" dirty="0" smtClean="0"/>
              <a:t>FIGO classification of endometrial carcinoma (2023)</a:t>
            </a:r>
          </a:p>
        </p:txBody>
      </p:sp>
      <p:pic>
        <p:nvPicPr>
          <p:cNvPr id="4" name="Content Placeholder 3"/>
          <p:cNvPicPr>
            <a:picLocks noGrp="1" noChangeAspect="1"/>
          </p:cNvPicPr>
          <p:nvPr>
            <p:ph idx="1"/>
          </p:nvPr>
        </p:nvPicPr>
        <p:blipFill>
          <a:blip r:embed="rId2"/>
          <a:srcRect l="25846" t="21310" r="24939" b="10960"/>
          <a:stretch>
            <a:fillRect/>
          </a:stretch>
        </p:blipFill>
        <p:spPr>
          <a:xfrm>
            <a:off x="1115060" y="1700530"/>
            <a:ext cx="6902450" cy="4896485"/>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Radical radiotherapy of endometrial cancer</a:t>
            </a:r>
          </a:p>
        </p:txBody>
      </p:sp>
      <p:sp>
        <p:nvSpPr>
          <p:cNvPr id="3" name="Content Placeholder 2"/>
          <p:cNvSpPr>
            <a:spLocks noGrp="1"/>
          </p:cNvSpPr>
          <p:nvPr>
            <p:ph idx="1"/>
          </p:nvPr>
        </p:nvSpPr>
        <p:spPr/>
        <p:txBody>
          <a:bodyPr>
            <a:normAutofit lnSpcReduction="20000"/>
          </a:bodyPr>
          <a:lstStyle/>
          <a:p>
            <a:pPr lvl="0"/>
            <a:r>
              <a:rPr lang="en-US" sz="2200" b="1"/>
              <a:t>Inoperable disease</a:t>
            </a:r>
          </a:p>
          <a:p>
            <a:pPr lvl="0"/>
            <a:r>
              <a:rPr lang="en-US" sz="2200" b="1"/>
              <a:t>Contraindications for operative treatment</a:t>
            </a:r>
          </a:p>
          <a:p>
            <a:pPr lvl="0"/>
            <a:r>
              <a:rPr lang="sr-Latn-RS" sz="2200" b="1" dirty="0">
                <a:sym typeface="+mn-ea"/>
              </a:rPr>
              <a:t>P</a:t>
            </a:r>
            <a:r>
              <a:rPr sz="2200" b="1" dirty="0">
                <a:sym typeface="+mn-ea"/>
              </a:rPr>
              <a:t>atient refuses</a:t>
            </a:r>
            <a:r>
              <a:rPr lang="sr-Latn-RS" sz="2200" b="1" dirty="0">
                <a:sym typeface="+mn-ea"/>
              </a:rPr>
              <a:t> surgery</a:t>
            </a:r>
          </a:p>
          <a:p>
            <a:pPr marL="0" lvl="0" indent="0">
              <a:buNone/>
            </a:pPr>
            <a:endParaRPr lang="en-US" sz="2200" b="1"/>
          </a:p>
          <a:p>
            <a:pPr lvl="0"/>
            <a:r>
              <a:rPr lang="sr-Latn-RS" sz="2200" b="1" dirty="0" smtClean="0"/>
              <a:t>EBRT+Brachytherapy+/- CHT</a:t>
            </a:r>
          </a:p>
          <a:p>
            <a:pPr lvl="0"/>
            <a:r>
              <a:rPr lang="sr-Latn-RS" sz="2200" dirty="0" smtClean="0"/>
              <a:t>Pelvis: 45-50Gy, 5 days/week, 1.8-2 Gy per fraction</a:t>
            </a:r>
          </a:p>
          <a:p>
            <a:pPr lvl="0"/>
            <a:r>
              <a:rPr lang="sr-Latn-RS" sz="2200" dirty="0" smtClean="0"/>
              <a:t>Para-aortic region: 45Gy, 5 days/week, 1.8 Gy per fraction</a:t>
            </a:r>
          </a:p>
          <a:p>
            <a:pPr lvl="0"/>
            <a:r>
              <a:rPr lang="sr-Latn-RS" sz="2200" dirty="0" smtClean="0"/>
              <a:t>Palliative doses: 30 Gy in 10 fractions, 20 Gy in 5 fractions</a:t>
            </a:r>
          </a:p>
          <a:p>
            <a:pPr lvl="0"/>
            <a:r>
              <a:rPr lang="sr-Latn-RS" sz="2200" dirty="0" smtClean="0"/>
              <a:t>Nodal boost:</a:t>
            </a:r>
          </a:p>
          <a:p>
            <a:pPr lvl="0"/>
            <a:r>
              <a:rPr lang="sr-Latn-RS" sz="2200" dirty="0" smtClean="0"/>
              <a:t>55Gy pelvic lymphatics SIB – within 25 fractions / sequential to total dose</a:t>
            </a:r>
          </a:p>
          <a:p>
            <a:pPr lvl="0"/>
            <a:r>
              <a:rPr lang="sr-Latn-RS" sz="2200" dirty="0" smtClean="0"/>
              <a:t>57.5 Gy para-aortic lymphatics SIB - within 25 fractions / sequential to total dose</a:t>
            </a:r>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Brachytherapy as part of radical radiotherapy for endometrial cancer</a:t>
            </a:r>
          </a:p>
        </p:txBody>
      </p:sp>
      <p:sp>
        <p:nvSpPr>
          <p:cNvPr id="3" name="Content Placeholder 2"/>
          <p:cNvSpPr>
            <a:spLocks noGrp="1"/>
          </p:cNvSpPr>
          <p:nvPr>
            <p:ph idx="1"/>
          </p:nvPr>
        </p:nvSpPr>
        <p:spPr/>
        <p:txBody>
          <a:bodyPr>
            <a:normAutofit/>
          </a:bodyPr>
          <a:lstStyle/>
          <a:p>
            <a:r>
              <a:rPr lang="sr-Latn-RS" sz="2000" dirty="0" smtClean="0"/>
              <a:t>2D or 3D b</a:t>
            </a:r>
            <a:r>
              <a:rPr lang="sr-Latn-RS" sz="2000" dirty="0" smtClean="0">
                <a:sym typeface="+mn-ea"/>
              </a:rPr>
              <a:t>rachytherapy</a:t>
            </a:r>
            <a:endParaRPr lang="sr-Latn-RS" sz="2000" dirty="0" smtClean="0"/>
          </a:p>
          <a:p>
            <a:r>
              <a:rPr lang="sr-Latn-RS" sz="2000" dirty="0" smtClean="0"/>
              <a:t>Intrauterine probe and ovoids</a:t>
            </a:r>
          </a:p>
          <a:p>
            <a:r>
              <a:rPr lang="sr-Latn-RS" sz="2000" dirty="0" smtClean="0"/>
              <a:t>TD 6-7 Gy in 4-6 fractions once a week</a:t>
            </a:r>
          </a:p>
          <a:p>
            <a:r>
              <a:rPr lang="sr-Latn-RS" sz="2000" dirty="0" smtClean="0"/>
              <a:t>Dose limits of organs of risk</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735" y="3140968"/>
            <a:ext cx="4442817" cy="27592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67544" y="6165304"/>
            <a:ext cx="8280920" cy="246221"/>
          </a:xfrm>
          <a:prstGeom prst="rect">
            <a:avLst/>
          </a:prstGeom>
          <a:noFill/>
        </p:spPr>
        <p:txBody>
          <a:bodyPr wrap="square" rtlCol="0">
            <a:spAutoFit/>
          </a:bodyPr>
          <a:lstStyle/>
          <a:p>
            <a:r>
              <a:rPr lang="en-US" sz="1000" dirty="0"/>
              <a:t>Schwarz JK, </a:t>
            </a:r>
            <a:r>
              <a:rPr lang="sr-Latn-RS" sz="1000" dirty="0" smtClean="0"/>
              <a:t>et al</a:t>
            </a:r>
            <a:r>
              <a:rPr lang="en-US" sz="1000" dirty="0" smtClean="0"/>
              <a:t>. </a:t>
            </a:r>
            <a:r>
              <a:rPr lang="en-US" sz="1000" dirty="0"/>
              <a:t>Consensus statement for brachytherapy for the treatment of medically inoperable endometrial cancer. Brachytherapy. </a:t>
            </a:r>
            <a:r>
              <a:rPr lang="en-US" sz="1000" dirty="0" smtClean="0"/>
              <a:t>2015;14(5</a:t>
            </a:r>
            <a:r>
              <a:rPr lang="en-US" sz="1000" dirty="0"/>
              <a:t>):587-99.</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Postoperative radiotherapy of endometrial cancer</a:t>
            </a:r>
          </a:p>
        </p:txBody>
      </p:sp>
      <p:sp>
        <p:nvSpPr>
          <p:cNvPr id="3" name="Content Placeholder 2"/>
          <p:cNvSpPr>
            <a:spLocks noGrp="1"/>
          </p:cNvSpPr>
          <p:nvPr>
            <p:ph idx="1"/>
          </p:nvPr>
        </p:nvSpPr>
        <p:spPr>
          <a:ln>
            <a:solidFill>
              <a:schemeClr val="accent5">
                <a:lumMod val="75000"/>
              </a:schemeClr>
            </a:solidFill>
          </a:ln>
        </p:spPr>
        <p:txBody>
          <a:bodyPr>
            <a:noAutofit/>
          </a:bodyPr>
          <a:lstStyle/>
          <a:p>
            <a:r>
              <a:rPr lang="sr-Latn-RS" sz="1400" b="1" dirty="0">
                <a:latin typeface="Calibri" panose="020F0502020204030204" charset="0"/>
                <a:cs typeface="Calibri" panose="020F0502020204030204" charset="0"/>
              </a:rPr>
              <a:t>Low-risk group</a:t>
            </a:r>
            <a:r>
              <a:rPr lang="sr-Latn-RS" sz="1400" dirty="0">
                <a:latin typeface="Calibri" panose="020F0502020204030204" charset="0"/>
                <a:cs typeface="Calibri" panose="020F0502020204030204" charset="0"/>
              </a:rPr>
              <a:t>: endometrioid histology, G1/2, depth of infiltration ≤ 50%, LVI - </a:t>
            </a:r>
            <a:r>
              <a:rPr lang="sr-Latn-RS" sz="1400" b="1" dirty="0">
                <a:latin typeface="Calibri" panose="020F0502020204030204" charset="0"/>
                <a:cs typeface="Calibri" panose="020F0502020204030204" charset="0"/>
              </a:rPr>
              <a:t>follow-up</a:t>
            </a:r>
            <a:endParaRPr lang="sr-Latn-RS" sz="1400" dirty="0">
              <a:latin typeface="Calibri" panose="020F0502020204030204" charset="0"/>
              <a:cs typeface="Calibri" panose="020F0502020204030204" charset="0"/>
            </a:endParaRPr>
          </a:p>
          <a:p>
            <a:r>
              <a:rPr lang="sr-Latn-RS" sz="1400" b="1" dirty="0">
                <a:latin typeface="Calibri" panose="020F0502020204030204" charset="0"/>
                <a:cs typeface="Calibri" panose="020F0502020204030204" charset="0"/>
              </a:rPr>
              <a:t>Intermediate risk group</a:t>
            </a:r>
            <a:r>
              <a:rPr lang="sr-Latn-RS" sz="1400" dirty="0">
                <a:latin typeface="Calibri" panose="020F0502020204030204" charset="0"/>
                <a:cs typeface="Calibri" panose="020F0502020204030204" charset="0"/>
              </a:rPr>
              <a:t>: endometrioid histology, G1/2, infiltration depth ≥ 50%, LVI- </a:t>
            </a:r>
            <a:r>
              <a:rPr lang="sr-Latn-RS" sz="1400" b="1" dirty="0">
                <a:latin typeface="Calibri" panose="020F0502020204030204" charset="0"/>
                <a:cs typeface="Calibri" panose="020F0502020204030204" charset="0"/>
              </a:rPr>
              <a:t>adjuvant brachytherapy (optional) or follow-up for patients over 60 years???</a:t>
            </a:r>
            <a:endParaRPr lang="sr-Latn-RS" sz="1400" dirty="0">
              <a:latin typeface="Calibri" panose="020F0502020204030204" charset="0"/>
              <a:cs typeface="Calibri" panose="020F0502020204030204" charset="0"/>
            </a:endParaRPr>
          </a:p>
          <a:p>
            <a:r>
              <a:rPr lang="sr-Latn-RS" sz="1400" b="1" dirty="0">
                <a:latin typeface="Calibri" panose="020F0502020204030204" charset="0"/>
                <a:cs typeface="Calibri" panose="020F0502020204030204" charset="0"/>
              </a:rPr>
              <a:t>Medium-high risk group</a:t>
            </a:r>
            <a:r>
              <a:rPr lang="sr-Latn-RS" sz="1400" dirty="0">
                <a:latin typeface="Calibri" panose="020F0502020204030204" charset="0"/>
                <a:cs typeface="Calibri" panose="020F0502020204030204" charset="0"/>
              </a:rPr>
              <a:t>: endometrioid histology, G3, depth of infiltration </a:t>
            </a:r>
            <a:r>
              <a:rPr lang="sr-Latn-RS" sz="1400" dirty="0">
                <a:latin typeface="Calibri" panose="020F0502020204030204" charset="0"/>
                <a:cs typeface="Calibri" panose="020F0502020204030204" charset="0"/>
                <a:sym typeface="+mn-ea"/>
              </a:rPr>
              <a:t>≥</a:t>
            </a:r>
            <a:r>
              <a:rPr lang="sr-Latn-RS" sz="1400" dirty="0">
                <a:latin typeface="Calibri" panose="020F0502020204030204" charset="0"/>
                <a:cs typeface="Calibri" panose="020F0502020204030204" charset="0"/>
              </a:rPr>
              <a:t> 50%, regardless of LVI status, endometrioid histology, G1/2, LVI+, regardless of depth of infiltration - adjuvant RT (EBRT + BT) for unknown nodal status</a:t>
            </a:r>
          </a:p>
          <a:p>
            <a:r>
              <a:rPr lang="sr-Latn-RS" sz="1400" dirty="0">
                <a:latin typeface="Calibri" panose="020F0502020204030204" charset="0"/>
                <a:cs typeface="Calibri" panose="020F0502020204030204" charset="0"/>
              </a:rPr>
              <a:t>Adjuvant RT in G1/2 tumors, LVI+, node negative patients (G3??) - ESMO-ESTRO-ESGO recommendation for the whole group is adj BT if nodes are negative (at least 10 lgl, paraaortic??)</a:t>
            </a:r>
          </a:p>
          <a:p>
            <a:r>
              <a:rPr lang="sr-Latn-RS" sz="1400" b="1" dirty="0">
                <a:latin typeface="Calibri" panose="020F0502020204030204" charset="0"/>
                <a:cs typeface="Calibri" panose="020F0502020204030204" charset="0"/>
              </a:rPr>
              <a:t>High-risk group</a:t>
            </a:r>
            <a:r>
              <a:rPr lang="sr-Latn-RS" sz="1400" dirty="0">
                <a:latin typeface="Calibri" panose="020F0502020204030204" charset="0"/>
                <a:cs typeface="Calibri" panose="020F0502020204030204" charset="0"/>
              </a:rPr>
              <a:t>: endometrioid histology, G3, depth of infiltration </a:t>
            </a:r>
            <a:r>
              <a:rPr lang="sr-Latn-RS" sz="1400" dirty="0">
                <a:latin typeface="Calibri" panose="020F0502020204030204" charset="0"/>
                <a:cs typeface="Calibri" panose="020F0502020204030204" charset="0"/>
                <a:sym typeface="+mn-ea"/>
              </a:rPr>
              <a:t>≥ </a:t>
            </a:r>
            <a:r>
              <a:rPr lang="sr-Latn-RS" sz="1400" dirty="0">
                <a:latin typeface="Calibri" panose="020F0502020204030204" charset="0"/>
                <a:cs typeface="Calibri" panose="020F0502020204030204" charset="0"/>
              </a:rPr>
              <a:t>50%, regardless of LVI status - </a:t>
            </a:r>
            <a:r>
              <a:rPr lang="sr-Latn-RS" sz="1400" b="1" dirty="0">
                <a:latin typeface="Calibri" panose="020F0502020204030204" charset="0"/>
                <a:cs typeface="Calibri" panose="020F0502020204030204" charset="0"/>
              </a:rPr>
              <a:t>adjuvant radiotherapy</a:t>
            </a:r>
          </a:p>
          <a:p>
            <a:endParaRPr lang="sr-Latn-RS" sz="1400" dirty="0">
              <a:latin typeface="Calibri" panose="020F0502020204030204" charset="0"/>
              <a:cs typeface="Calibri" panose="020F0502020204030204" charset="0"/>
            </a:endParaRPr>
          </a:p>
          <a:p>
            <a:r>
              <a:rPr lang="sr-Latn-RS" sz="1400" dirty="0">
                <a:latin typeface="Calibri" panose="020F0502020204030204" charset="0"/>
                <a:cs typeface="Calibri" panose="020F0502020204030204" charset="0"/>
              </a:rPr>
              <a:t>FIGO stage II, endometrioid histology - adjuvant radiotherapy, adjuvant brachytherapy for G1/2, LVI- tumors, node negative</a:t>
            </a:r>
          </a:p>
          <a:p>
            <a:r>
              <a:rPr lang="sr-Latn-RS" sz="1400" dirty="0">
                <a:latin typeface="Calibri" panose="020F0502020204030204" charset="0"/>
                <a:cs typeface="Calibri" panose="020F0502020204030204" charset="0"/>
              </a:rPr>
              <a:t>FIGO stage III endometrioid histology, tumors of non-endometrioid histology (serous, clear-cell, undifferentiated, carcinosarcoma) - consider starting treatment with </a:t>
            </a:r>
            <a:r>
              <a:rPr lang="sr-Latn-RS" sz="1400" b="1" dirty="0">
                <a:latin typeface="Calibri" panose="020F0502020204030204" charset="0"/>
                <a:cs typeface="Calibri" panose="020F0502020204030204" charset="0"/>
              </a:rPr>
              <a:t>adjuvant HT IV-VI cycles</a:t>
            </a:r>
            <a:r>
              <a:rPr lang="sr-Latn-RS" sz="1400" dirty="0">
                <a:latin typeface="Calibri" panose="020F0502020204030204" charset="0"/>
                <a:cs typeface="Calibri" panose="020F0502020204030204" charset="0"/>
              </a:rPr>
              <a:t> (mandatory for FIGO IIIC1/2, FIGO III serous and clear-cell histologies, as well as for undifferentiated cancer and carcinosarcoma regardless of stage) </a:t>
            </a:r>
            <a:r>
              <a:rPr lang="sr-Latn-RS" sz="1400" b="1" dirty="0">
                <a:latin typeface="Calibri" panose="020F0502020204030204" charset="0"/>
                <a:cs typeface="Calibri" panose="020F0502020204030204" charset="0"/>
              </a:rPr>
              <a:t>+ sequential adjuvant radiotherapy</a:t>
            </a:r>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Postoperative radiotherapy of endometrial cancer</a:t>
            </a:r>
          </a:p>
        </p:txBody>
      </p:sp>
      <p:sp>
        <p:nvSpPr>
          <p:cNvPr id="3" name="Content Placeholder 2"/>
          <p:cNvSpPr>
            <a:spLocks noGrp="1"/>
          </p:cNvSpPr>
          <p:nvPr>
            <p:ph idx="1"/>
          </p:nvPr>
        </p:nvSpPr>
        <p:spPr/>
        <p:txBody>
          <a:bodyPr>
            <a:normAutofit/>
          </a:bodyPr>
          <a:lstStyle/>
          <a:p>
            <a:pPr lvl="0"/>
            <a:r>
              <a:rPr lang="sr-Latn-RS" sz="2000" dirty="0"/>
              <a:t>Pelvis: 40-50 Gy, 5 days/week, 1.8-2 Gy per fraction</a:t>
            </a:r>
          </a:p>
          <a:p>
            <a:pPr lvl="0"/>
            <a:r>
              <a:rPr lang="sr-Latn-RS" sz="2000" dirty="0"/>
              <a:t>Para-aortic region: 45 Gy, 1.8 Gy per fraction</a:t>
            </a:r>
          </a:p>
          <a:p>
            <a:pPr lvl="0"/>
            <a:r>
              <a:rPr lang="sr-Latn-RS" sz="2000" dirty="0"/>
              <a:t>Palliative doses: 30 Gy in 10 fractions, 20 Gy in 5 fractions</a:t>
            </a:r>
          </a:p>
          <a:p>
            <a:pPr lvl="0"/>
            <a:r>
              <a:rPr lang="sr-Latn-RS" sz="2000" dirty="0"/>
              <a:t>Nodal boost:</a:t>
            </a:r>
          </a:p>
          <a:p>
            <a:pPr lvl="0"/>
            <a:r>
              <a:rPr lang="sr-Latn-RS" sz="2000" dirty="0"/>
              <a:t>55Gy pelvic lymphatics SIB – within 25 fractions / sequential to total dose</a:t>
            </a:r>
          </a:p>
          <a:p>
            <a:pPr lvl="0"/>
            <a:r>
              <a:rPr lang="sr-Latn-RS" sz="2000" dirty="0"/>
              <a:t>57.5Gy para-aortic lymphatics SIB - within 25 fractions / sequential to total dose</a:t>
            </a:r>
          </a:p>
          <a:p>
            <a:pPr lvl="0"/>
            <a:endParaRPr lang="sr-Latn-RS" sz="2000" dirty="0"/>
          </a:p>
          <a:p>
            <a:pPr lvl="0"/>
            <a:r>
              <a:rPr lang="sr-Latn-RS" sz="2000" dirty="0"/>
              <a:t>Brachytherapy (2D or 3D)</a:t>
            </a:r>
          </a:p>
          <a:p>
            <a:pPr lvl="0"/>
            <a:r>
              <a:rPr lang="sr-Latn-RS" sz="2000" dirty="0"/>
              <a:t>Vaginal cylinder</a:t>
            </a:r>
          </a:p>
          <a:p>
            <a:pPr lvl="0"/>
            <a:r>
              <a:rPr lang="sr-Latn-RS" sz="2000" dirty="0"/>
              <a:t>TD 6-7 Gy in 3-4 fractions</a:t>
            </a:r>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3241" t="13654" r="2174" b="4944"/>
          <a:stretch>
            <a:fillRect/>
          </a:stretch>
        </p:blipFill>
        <p:spPr>
          <a:xfrm>
            <a:off x="12700" y="45720"/>
            <a:ext cx="9113520" cy="67945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l="2853" t="13590" r="1504" b="6947"/>
          <a:stretch>
            <a:fillRect/>
          </a:stretch>
        </p:blipFill>
        <p:spPr>
          <a:xfrm>
            <a:off x="-18415" y="45085"/>
            <a:ext cx="9162415" cy="689673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Ovarial cancer r</a:t>
            </a:r>
            <a:r>
              <a:rPr lang="sr-Latn-RS" sz="2800" b="1" dirty="0" smtClean="0"/>
              <a:t>adiotherapy</a:t>
            </a:r>
          </a:p>
        </p:txBody>
      </p:sp>
      <p:sp>
        <p:nvSpPr>
          <p:cNvPr id="3" name="Content Placeholder 2"/>
          <p:cNvSpPr>
            <a:spLocks noGrp="1"/>
          </p:cNvSpPr>
          <p:nvPr>
            <p:ph idx="1"/>
          </p:nvPr>
        </p:nvSpPr>
        <p:spPr/>
        <p:txBody>
          <a:bodyPr>
            <a:normAutofit/>
          </a:bodyPr>
          <a:lstStyle/>
          <a:p>
            <a:r>
              <a:rPr lang="sr-Latn-RS" sz="2000" dirty="0" smtClean="0"/>
              <a:t>Not applicable by default</a:t>
            </a:r>
          </a:p>
          <a:p>
            <a:r>
              <a:rPr lang="sr-Latn-RS" sz="2000" dirty="0" smtClean="0"/>
              <a:t>Indicated in the adjuvant approach in locally advanced tumors (FIGO st. III) and/or the presence of residual disease</a:t>
            </a:r>
          </a:p>
          <a:p>
            <a:pPr marL="0" indent="0">
              <a:buNone/>
            </a:pPr>
            <a:endParaRPr lang="sr-Latn-RS" sz="2000" dirty="0" smtClean="0"/>
          </a:p>
          <a:p>
            <a:pPr marL="0" indent="0">
              <a:buNone/>
            </a:pPr>
            <a:r>
              <a:rPr lang="sr-Latn-RS" sz="2000" dirty="0" smtClean="0"/>
              <a:t>It is carried out in two phases:</a:t>
            </a:r>
          </a:p>
          <a:p>
            <a:r>
              <a:rPr lang="sr-Latn-RS" sz="2000" dirty="0" smtClean="0"/>
              <a:t>I Whole abdomen irradiation - TD 30 Gy/ 20 frakcija</a:t>
            </a:r>
          </a:p>
          <a:p>
            <a:r>
              <a:rPr lang="sr-Latn-RS" sz="2000" dirty="0" smtClean="0"/>
              <a:t>II Whole pelvis irradiation - total dose TD 45-50,4 Gy</a:t>
            </a:r>
            <a:endParaRPr lang="en-US" sz="2000" dirty="0"/>
          </a:p>
        </p:txBody>
      </p:sp>
      <p:sp>
        <p:nvSpPr>
          <p:cNvPr id="5" name="Text Box 4"/>
          <p:cNvSpPr txBox="1"/>
          <p:nvPr/>
        </p:nvSpPr>
        <p:spPr>
          <a:xfrm>
            <a:off x="838835" y="6167755"/>
            <a:ext cx="7261860" cy="553085"/>
          </a:xfrm>
          <a:prstGeom prst="rect">
            <a:avLst/>
          </a:prstGeom>
          <a:noFill/>
        </p:spPr>
        <p:txBody>
          <a:bodyPr wrap="square" rtlCol="0">
            <a:spAutoFit/>
          </a:bodyPr>
          <a:lstStyle/>
          <a:p>
            <a:r>
              <a:rPr lang="en-US" sz="1000"/>
              <a:t>Ministarstvo zdravlja Republike Srbije radne grupe za izradu nacionalnih radioterapijskih protokola za lečenje malignoma. Urednik V. Plešinac Karapandžić. Nacionalni radioterapijski protokoli za lečenje malignoma. Radioterapijski protokol za lečenje karcinoma grlića materice. Beograd, 2022.</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087"/>
          <a:stretch>
            <a:fillRect/>
          </a:stretch>
        </p:blipFill>
        <p:spPr bwMode="auto">
          <a:xfrm>
            <a:off x="-63060" y="0"/>
            <a:ext cx="9191626" cy="5976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187624" y="6165304"/>
            <a:ext cx="7272808" cy="369332"/>
          </a:xfrm>
          <a:prstGeom prst="rect">
            <a:avLst/>
          </a:prstGeom>
          <a:noFill/>
        </p:spPr>
        <p:txBody>
          <a:bodyPr wrap="square" rtlCol="0">
            <a:spAutoFit/>
          </a:bodyPr>
          <a:lstStyle/>
          <a:p>
            <a:r>
              <a:rPr lang="en-US" sz="1000" dirty="0"/>
              <a:t>Fields EC, </a:t>
            </a:r>
            <a:r>
              <a:rPr lang="sr-Latn-RS" sz="1000" dirty="0" smtClean="0"/>
              <a:t>et al</a:t>
            </a:r>
            <a:r>
              <a:rPr lang="en-US" sz="1000" dirty="0" smtClean="0"/>
              <a:t>. </a:t>
            </a:r>
            <a:r>
              <a:rPr lang="en-US" sz="1000" dirty="0"/>
              <a:t>Radiation Treatment in Women with Ovarian Cancer: Past, Present, and Future. Front </a:t>
            </a:r>
            <a:r>
              <a:rPr lang="en-US" sz="1000" dirty="0" err="1" smtClean="0"/>
              <a:t>Oncol</a:t>
            </a:r>
            <a:r>
              <a:rPr lang="en-US" sz="1000" dirty="0" smtClean="0"/>
              <a:t> 2017;7:177</a:t>
            </a:r>
            <a:r>
              <a:rPr lang="en-US" sz="1000" dirty="0"/>
              <a:t>.</a:t>
            </a:r>
            <a:r>
              <a:rPr lang="en-US" dirty="0"/>
              <a: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0"/>
            <a:ext cx="8229600" cy="1143000"/>
          </a:xfrm>
        </p:spPr>
        <p:txBody>
          <a:bodyPr>
            <a:normAutofit/>
          </a:bodyPr>
          <a:lstStyle/>
          <a:p>
            <a:r>
              <a:rPr lang="sr-Latn-RS" sz="2800" b="1" dirty="0" smtClean="0"/>
              <a:t>Dose limits for organs at risk according to the QUANTEC study</a:t>
            </a:r>
          </a:p>
        </p:txBody>
      </p:sp>
      <p:graphicFrame>
        <p:nvGraphicFramePr>
          <p:cNvPr id="4" name="Content Placeholder 3"/>
          <p:cNvGraphicFramePr>
            <a:graphicFrameLocks noGrp="1"/>
          </p:cNvGraphicFramePr>
          <p:nvPr>
            <p:ph idx="1"/>
          </p:nvPr>
        </p:nvGraphicFramePr>
        <p:xfrm>
          <a:off x="1907704" y="978694"/>
          <a:ext cx="4608512" cy="5879501"/>
        </p:xfrm>
        <a:graphic>
          <a:graphicData uri="http://schemas.openxmlformats.org/drawingml/2006/table">
            <a:tbl>
              <a:tblPr firstRow="1" firstCol="1" bandRow="1">
                <a:tableStyleId>{9D7B26C5-4107-4FEC-AEDC-1716B250A1EF}</a:tableStyleId>
              </a:tblPr>
              <a:tblGrid>
                <a:gridCol w="2303889"/>
                <a:gridCol w="2304623"/>
              </a:tblGrid>
              <a:tr h="758736">
                <a:tc>
                  <a:txBody>
                    <a:bodyPr/>
                    <a:lstStyle/>
                    <a:p>
                      <a:pPr algn="ctr">
                        <a:lnSpc>
                          <a:spcPct val="150000"/>
                        </a:lnSpc>
                        <a:spcAft>
                          <a:spcPts val="0"/>
                        </a:spcAft>
                        <a:tabLst>
                          <a:tab pos="2186940" algn="l"/>
                        </a:tabLst>
                      </a:pPr>
                      <a:r>
                        <a:rPr lang="sr-Latn-RS" altLang="en-US" sz="1200" dirty="0">
                          <a:effectLst/>
                          <a:latin typeface="+mn-lt"/>
                          <a:ea typeface="Arial" panose="020B0604020202020204"/>
                        </a:rPr>
                        <a:t>Blader</a:t>
                      </a:r>
                    </a:p>
                  </a:txBody>
                  <a:tcPr marL="41907" marR="41907" marT="0" marB="0" anchor="ctr"/>
                </a:tc>
                <a:tc>
                  <a:txBody>
                    <a:bodyPr/>
                    <a:lstStyle/>
                    <a:p>
                      <a:pPr algn="ctr">
                        <a:lnSpc>
                          <a:spcPct val="150000"/>
                        </a:lnSpc>
                        <a:spcAft>
                          <a:spcPts val="0"/>
                        </a:spcAft>
                        <a:tabLst>
                          <a:tab pos="2186940" algn="l"/>
                        </a:tabLst>
                      </a:pPr>
                      <a:r>
                        <a:rPr lang="en-US" sz="1000" b="0" dirty="0" err="1">
                          <a:effectLst/>
                        </a:rPr>
                        <a:t>Dmax</a:t>
                      </a:r>
                      <a:r>
                        <a:rPr lang="en-US" sz="1000" b="0" dirty="0">
                          <a:effectLst/>
                        </a:rPr>
                        <a:t> ˂ 105%</a:t>
                      </a:r>
                    </a:p>
                    <a:p>
                      <a:pPr marL="24765" algn="ctr">
                        <a:lnSpc>
                          <a:spcPct val="150000"/>
                        </a:lnSpc>
                        <a:spcAft>
                          <a:spcPts val="0"/>
                        </a:spcAft>
                        <a:tabLst>
                          <a:tab pos="2186940" algn="l"/>
                        </a:tabLst>
                      </a:pPr>
                      <a:r>
                        <a:rPr lang="en-US" sz="1000" b="0" dirty="0">
                          <a:effectLst/>
                        </a:rPr>
                        <a:t>V45Gy ˂ 35%</a:t>
                      </a:r>
                    </a:p>
                    <a:p>
                      <a:pPr marL="24765" algn="ctr">
                        <a:lnSpc>
                          <a:spcPct val="150000"/>
                        </a:lnSpc>
                        <a:spcAft>
                          <a:spcPts val="0"/>
                        </a:spcAft>
                        <a:tabLst>
                          <a:tab pos="2186940" algn="l"/>
                        </a:tabLst>
                      </a:pPr>
                      <a:r>
                        <a:rPr lang="en-US" sz="1000" b="0" dirty="0">
                          <a:effectLst/>
                        </a:rPr>
                        <a:t>V40Gy ˂ 60%</a:t>
                      </a:r>
                    </a:p>
                    <a:p>
                      <a:pPr marL="24765" algn="ctr">
                        <a:lnSpc>
                          <a:spcPct val="150000"/>
                        </a:lnSpc>
                        <a:spcAft>
                          <a:spcPts val="0"/>
                        </a:spcAft>
                        <a:tabLst>
                          <a:tab pos="2186940" algn="l"/>
                        </a:tabLst>
                      </a:pPr>
                      <a:r>
                        <a:rPr lang="en-US" sz="1000" b="0" dirty="0">
                          <a:effectLst/>
                        </a:rPr>
                        <a:t>V30Gy ˂ 80%</a:t>
                      </a:r>
                      <a:endParaRPr lang="en-US" sz="1000" b="0" dirty="0">
                        <a:effectLst/>
                        <a:latin typeface="+mn-lt"/>
                        <a:ea typeface="Arial" panose="020B0604020202020204"/>
                      </a:endParaRPr>
                    </a:p>
                  </a:txBody>
                  <a:tcPr marL="41907" marR="41907" marT="0" marB="0" anchor="ctr"/>
                </a:tc>
              </a:tr>
              <a:tr h="564022">
                <a:tc>
                  <a:txBody>
                    <a:bodyPr/>
                    <a:lstStyle/>
                    <a:p>
                      <a:pPr marL="24765" algn="ctr">
                        <a:lnSpc>
                          <a:spcPct val="150000"/>
                        </a:lnSpc>
                        <a:spcAft>
                          <a:spcPts val="0"/>
                        </a:spcAft>
                        <a:tabLst>
                          <a:tab pos="2186940" algn="l"/>
                        </a:tabLst>
                      </a:pPr>
                      <a:r>
                        <a:rPr lang="en-US" sz="1200">
                          <a:effectLst/>
                        </a:rPr>
                        <a:t>R</a:t>
                      </a:r>
                      <a:r>
                        <a:rPr lang="sr-Latn-RS" altLang="en-US" sz="1200">
                          <a:effectLst/>
                        </a:rPr>
                        <a:t>ec</a:t>
                      </a:r>
                      <a:r>
                        <a:rPr lang="en-US" sz="1200">
                          <a:effectLst/>
                        </a:rPr>
                        <a:t>tum</a:t>
                      </a:r>
                      <a:endParaRPr lang="en-US" sz="1200">
                        <a:effectLst/>
                        <a:latin typeface="+mn-lt"/>
                        <a:ea typeface="Arial" panose="020B0604020202020204"/>
                      </a:endParaRPr>
                    </a:p>
                  </a:txBody>
                  <a:tcPr marL="41907" marR="41907" marT="0" marB="0" anchor="ctr"/>
                </a:tc>
                <a:tc>
                  <a:txBody>
                    <a:bodyPr/>
                    <a:lstStyle/>
                    <a:p>
                      <a:pPr algn="ctr">
                        <a:lnSpc>
                          <a:spcPct val="150000"/>
                        </a:lnSpc>
                        <a:spcAft>
                          <a:spcPts val="0"/>
                        </a:spcAft>
                        <a:tabLst>
                          <a:tab pos="2186940" algn="l"/>
                        </a:tabLst>
                      </a:pPr>
                      <a:r>
                        <a:rPr lang="en-US" sz="1000" dirty="0" err="1">
                          <a:effectLst/>
                        </a:rPr>
                        <a:t>Dmax</a:t>
                      </a:r>
                      <a:r>
                        <a:rPr lang="en-US" sz="1000" dirty="0">
                          <a:effectLst/>
                        </a:rPr>
                        <a:t> ˂ 105%</a:t>
                      </a:r>
                    </a:p>
                    <a:p>
                      <a:pPr marL="24765" algn="ctr">
                        <a:lnSpc>
                          <a:spcPct val="150000"/>
                        </a:lnSpc>
                        <a:spcAft>
                          <a:spcPts val="0"/>
                        </a:spcAft>
                        <a:tabLst>
                          <a:tab pos="2186940" algn="l"/>
                        </a:tabLst>
                      </a:pPr>
                      <a:r>
                        <a:rPr lang="en-US" sz="1000" dirty="0">
                          <a:effectLst/>
                        </a:rPr>
                        <a:t>V40Gy ˂ 75%</a:t>
                      </a:r>
                    </a:p>
                    <a:p>
                      <a:pPr marL="24765" algn="ctr">
                        <a:lnSpc>
                          <a:spcPct val="150000"/>
                        </a:lnSpc>
                        <a:spcAft>
                          <a:spcPts val="0"/>
                        </a:spcAft>
                        <a:tabLst>
                          <a:tab pos="2186940" algn="l"/>
                        </a:tabLst>
                      </a:pPr>
                      <a:r>
                        <a:rPr lang="en-US" sz="1000" dirty="0">
                          <a:effectLst/>
                        </a:rPr>
                        <a:t>V30Gy ˂ 95%</a:t>
                      </a:r>
                      <a:endParaRPr lang="en-US" sz="1000" dirty="0">
                        <a:effectLst/>
                        <a:latin typeface="+mn-lt"/>
                        <a:ea typeface="Arial" panose="020B0604020202020204"/>
                      </a:endParaRPr>
                    </a:p>
                  </a:txBody>
                  <a:tcPr marL="41907" marR="41907" marT="0" marB="0" anchor="ctr"/>
                </a:tc>
              </a:tr>
              <a:tr h="603320">
                <a:tc>
                  <a:txBody>
                    <a:bodyPr/>
                    <a:lstStyle/>
                    <a:p>
                      <a:pPr algn="ctr">
                        <a:lnSpc>
                          <a:spcPct val="150000"/>
                        </a:lnSpc>
                        <a:spcAft>
                          <a:spcPts val="0"/>
                        </a:spcAft>
                        <a:tabLst>
                          <a:tab pos="2186940" algn="l"/>
                        </a:tabLst>
                      </a:pPr>
                      <a:r>
                        <a:rPr lang="sr-Latn-RS" altLang="en-US" sz="1200" dirty="0">
                          <a:effectLst/>
                          <a:latin typeface="+mn-lt"/>
                          <a:ea typeface="Arial" panose="020B0604020202020204"/>
                        </a:rPr>
                        <a:t>Bowel</a:t>
                      </a:r>
                    </a:p>
                  </a:txBody>
                  <a:tcPr marL="41907" marR="41907" marT="0" marB="0" anchor="ctr"/>
                </a:tc>
                <a:tc>
                  <a:txBody>
                    <a:bodyPr/>
                    <a:lstStyle/>
                    <a:p>
                      <a:pPr algn="ctr">
                        <a:lnSpc>
                          <a:spcPct val="150000"/>
                        </a:lnSpc>
                        <a:spcAft>
                          <a:spcPts val="0"/>
                        </a:spcAft>
                        <a:tabLst>
                          <a:tab pos="2186940" algn="l"/>
                        </a:tabLst>
                      </a:pPr>
                      <a:r>
                        <a:rPr lang="en-US" sz="1000" dirty="0" err="1">
                          <a:effectLst/>
                        </a:rPr>
                        <a:t>Dmax</a:t>
                      </a:r>
                      <a:r>
                        <a:rPr lang="en-US" sz="1000" dirty="0">
                          <a:effectLst/>
                        </a:rPr>
                        <a:t> ˂ 105%</a:t>
                      </a:r>
                    </a:p>
                    <a:p>
                      <a:pPr marL="24765" algn="ctr">
                        <a:lnSpc>
                          <a:spcPct val="150000"/>
                        </a:lnSpc>
                        <a:spcAft>
                          <a:spcPts val="0"/>
                        </a:spcAft>
                        <a:tabLst>
                          <a:tab pos="2186940" algn="l"/>
                        </a:tabLst>
                      </a:pPr>
                      <a:r>
                        <a:rPr lang="en-US" sz="1000" dirty="0">
                          <a:effectLst/>
                        </a:rPr>
                        <a:t>V40Gy ˂ 30%</a:t>
                      </a:r>
                    </a:p>
                    <a:p>
                      <a:pPr marL="24765" algn="ctr">
                        <a:lnSpc>
                          <a:spcPct val="150000"/>
                        </a:lnSpc>
                        <a:spcAft>
                          <a:spcPts val="0"/>
                        </a:spcAft>
                        <a:tabLst>
                          <a:tab pos="2186940" algn="l"/>
                        </a:tabLst>
                      </a:pPr>
                      <a:r>
                        <a:rPr lang="en-US" sz="1000" dirty="0" err="1">
                          <a:effectLst/>
                        </a:rPr>
                        <a:t>prihvatljivo</a:t>
                      </a:r>
                      <a:r>
                        <a:rPr lang="en-US" sz="1000" dirty="0">
                          <a:effectLst/>
                        </a:rPr>
                        <a:t> V45Gy ˂ 30% </a:t>
                      </a:r>
                      <a:r>
                        <a:rPr lang="en-US" sz="1000" dirty="0" err="1">
                          <a:effectLst/>
                        </a:rPr>
                        <a:t>ali</a:t>
                      </a:r>
                      <a:r>
                        <a:rPr lang="en-US" sz="1000" dirty="0">
                          <a:effectLst/>
                        </a:rPr>
                        <a:t> V40Gy ˂ 70%</a:t>
                      </a:r>
                      <a:endParaRPr lang="en-US" sz="1000" dirty="0">
                        <a:effectLst/>
                        <a:latin typeface="+mn-lt"/>
                        <a:ea typeface="Arial" panose="020B0604020202020204"/>
                      </a:endParaRPr>
                    </a:p>
                  </a:txBody>
                  <a:tcPr marL="41907" marR="41907" marT="0" marB="0" anchor="ctr"/>
                </a:tc>
              </a:tr>
              <a:tr h="174594">
                <a:tc>
                  <a:txBody>
                    <a:bodyPr/>
                    <a:lstStyle/>
                    <a:p>
                      <a:pPr algn="ctr">
                        <a:lnSpc>
                          <a:spcPct val="150000"/>
                        </a:lnSpc>
                        <a:spcAft>
                          <a:spcPts val="0"/>
                        </a:spcAft>
                        <a:tabLst>
                          <a:tab pos="2186940" algn="l"/>
                        </a:tabLst>
                      </a:pPr>
                      <a:r>
                        <a:rPr lang="en-US" sz="1200">
                          <a:effectLst/>
                        </a:rPr>
                        <a:t>Duodenum (para-aortic)</a:t>
                      </a:r>
                    </a:p>
                  </a:txBody>
                  <a:tcPr marL="41907" marR="41907" marT="0" marB="0" anchor="ctr"/>
                </a:tc>
                <a:tc>
                  <a:txBody>
                    <a:bodyPr/>
                    <a:lstStyle/>
                    <a:p>
                      <a:pPr algn="ctr">
                        <a:lnSpc>
                          <a:spcPct val="150000"/>
                        </a:lnSpc>
                        <a:spcAft>
                          <a:spcPts val="0"/>
                        </a:spcAft>
                        <a:tabLst>
                          <a:tab pos="2186940" algn="l"/>
                        </a:tabLst>
                      </a:pPr>
                      <a:r>
                        <a:rPr lang="en-US" sz="1000" dirty="0">
                          <a:effectLst/>
                        </a:rPr>
                        <a:t>V55Gy ˂ 15ccm</a:t>
                      </a:r>
                      <a:endParaRPr lang="en-US" sz="1000" dirty="0">
                        <a:effectLst/>
                        <a:latin typeface="+mn-lt"/>
                        <a:ea typeface="Arial" panose="020B0604020202020204"/>
                      </a:endParaRPr>
                    </a:p>
                  </a:txBody>
                  <a:tcPr marL="41907" marR="41907" marT="0" marB="0" anchor="ctr"/>
                </a:tc>
              </a:tr>
              <a:tr h="758736">
                <a:tc>
                  <a:txBody>
                    <a:bodyPr/>
                    <a:lstStyle/>
                    <a:p>
                      <a:pPr algn="ctr">
                        <a:lnSpc>
                          <a:spcPct val="150000"/>
                        </a:lnSpc>
                        <a:spcAft>
                          <a:spcPts val="0"/>
                        </a:spcAft>
                        <a:tabLst>
                          <a:tab pos="2186940" algn="l"/>
                        </a:tabLst>
                      </a:pPr>
                      <a:r>
                        <a:rPr lang="en-US" sz="1200">
                          <a:effectLst/>
                        </a:rPr>
                        <a:t>Bone marrow</a:t>
                      </a:r>
                    </a:p>
                  </a:txBody>
                  <a:tcPr marL="41907" marR="41907" marT="0" marB="0" anchor="ctr"/>
                </a:tc>
                <a:tc>
                  <a:txBody>
                    <a:bodyPr/>
                    <a:lstStyle/>
                    <a:p>
                      <a:pPr algn="ctr">
                        <a:lnSpc>
                          <a:spcPct val="150000"/>
                        </a:lnSpc>
                        <a:spcAft>
                          <a:spcPts val="0"/>
                        </a:spcAft>
                        <a:tabLst>
                          <a:tab pos="2186940" algn="l"/>
                        </a:tabLst>
                      </a:pPr>
                      <a:r>
                        <a:rPr lang="en-US" sz="1000" dirty="0" err="1">
                          <a:effectLst/>
                        </a:rPr>
                        <a:t>Dmax</a:t>
                      </a:r>
                      <a:r>
                        <a:rPr lang="en-US" sz="1000" dirty="0">
                          <a:effectLst/>
                        </a:rPr>
                        <a:t> ˂ 50Gy</a:t>
                      </a:r>
                    </a:p>
                    <a:p>
                      <a:pPr marL="24765" algn="ctr">
                        <a:lnSpc>
                          <a:spcPct val="150000"/>
                        </a:lnSpc>
                        <a:spcAft>
                          <a:spcPts val="0"/>
                        </a:spcAft>
                        <a:tabLst>
                          <a:tab pos="2186940" algn="l"/>
                        </a:tabLst>
                      </a:pPr>
                      <a:r>
                        <a:rPr lang="en-US" sz="1000" dirty="0">
                          <a:effectLst/>
                        </a:rPr>
                        <a:t>V50Gy ˂ 5%</a:t>
                      </a:r>
                    </a:p>
                    <a:p>
                      <a:pPr marL="24765" algn="ctr">
                        <a:lnSpc>
                          <a:spcPct val="150000"/>
                        </a:lnSpc>
                        <a:spcAft>
                          <a:spcPts val="0"/>
                        </a:spcAft>
                        <a:tabLst>
                          <a:tab pos="2186940" algn="l"/>
                        </a:tabLst>
                      </a:pPr>
                      <a:r>
                        <a:rPr lang="en-US" sz="1000" dirty="0">
                          <a:effectLst/>
                        </a:rPr>
                        <a:t>V40Gy ˂ 35%</a:t>
                      </a:r>
                    </a:p>
                    <a:p>
                      <a:pPr marL="24765" algn="ctr">
                        <a:lnSpc>
                          <a:spcPct val="150000"/>
                        </a:lnSpc>
                        <a:spcAft>
                          <a:spcPts val="0"/>
                        </a:spcAft>
                        <a:tabLst>
                          <a:tab pos="2186940" algn="l"/>
                        </a:tabLst>
                      </a:pPr>
                      <a:r>
                        <a:rPr lang="en-US" sz="1000" dirty="0">
                          <a:effectLst/>
                        </a:rPr>
                        <a:t>V30Gy ˂ 50%</a:t>
                      </a:r>
                      <a:endParaRPr lang="en-US" sz="1000" dirty="0">
                        <a:effectLst/>
                        <a:latin typeface="+mn-lt"/>
                        <a:ea typeface="Arial" panose="020B0604020202020204"/>
                      </a:endParaRPr>
                    </a:p>
                  </a:txBody>
                  <a:tcPr marL="41907" marR="41907" marT="0" marB="0" anchor="ctr"/>
                </a:tc>
              </a:tr>
              <a:tr h="953451">
                <a:tc>
                  <a:txBody>
                    <a:bodyPr/>
                    <a:lstStyle/>
                    <a:p>
                      <a:pPr algn="ctr">
                        <a:lnSpc>
                          <a:spcPct val="150000"/>
                        </a:lnSpc>
                        <a:spcAft>
                          <a:spcPts val="0"/>
                        </a:spcAft>
                        <a:tabLst>
                          <a:tab pos="2186940" algn="l"/>
                        </a:tabLst>
                      </a:pPr>
                      <a:r>
                        <a:rPr lang="en-US" sz="1200" dirty="0" err="1">
                          <a:effectLst/>
                        </a:rPr>
                        <a:t>Kidney</a:t>
                      </a:r>
                    </a:p>
                  </a:txBody>
                  <a:tcPr marL="41907" marR="41907" marT="0" marB="0" anchor="ctr"/>
                </a:tc>
                <a:tc>
                  <a:txBody>
                    <a:bodyPr/>
                    <a:lstStyle/>
                    <a:p>
                      <a:pPr algn="ctr">
                        <a:lnSpc>
                          <a:spcPct val="150000"/>
                        </a:lnSpc>
                        <a:spcAft>
                          <a:spcPts val="0"/>
                        </a:spcAft>
                        <a:tabLst>
                          <a:tab pos="2186940" algn="l"/>
                        </a:tabLst>
                      </a:pPr>
                      <a:r>
                        <a:rPr lang="en-US" sz="1000" dirty="0" err="1">
                          <a:effectLst/>
                        </a:rPr>
                        <a:t>Dmean</a:t>
                      </a:r>
                      <a:r>
                        <a:rPr lang="en-US" sz="1000" dirty="0">
                          <a:effectLst/>
                        </a:rPr>
                        <a:t> ˂ 15Gy</a:t>
                      </a:r>
                    </a:p>
                    <a:p>
                      <a:pPr marL="24765" algn="ctr">
                        <a:lnSpc>
                          <a:spcPct val="150000"/>
                        </a:lnSpc>
                        <a:spcAft>
                          <a:spcPts val="0"/>
                        </a:spcAft>
                        <a:tabLst>
                          <a:tab pos="2186940" algn="l"/>
                        </a:tabLst>
                      </a:pPr>
                      <a:r>
                        <a:rPr lang="en-US" sz="1000" dirty="0">
                          <a:effectLst/>
                        </a:rPr>
                        <a:t>V28Gy ˂ 20%</a:t>
                      </a:r>
                    </a:p>
                    <a:p>
                      <a:pPr marL="24765" algn="ctr">
                        <a:lnSpc>
                          <a:spcPct val="150000"/>
                        </a:lnSpc>
                        <a:spcAft>
                          <a:spcPts val="0"/>
                        </a:spcAft>
                        <a:tabLst>
                          <a:tab pos="2186940" algn="l"/>
                        </a:tabLst>
                      </a:pPr>
                      <a:r>
                        <a:rPr lang="en-US" sz="1000" dirty="0">
                          <a:effectLst/>
                        </a:rPr>
                        <a:t>V23Gy ˂ 30%</a:t>
                      </a:r>
                    </a:p>
                    <a:p>
                      <a:pPr marL="24765" algn="ctr">
                        <a:lnSpc>
                          <a:spcPct val="150000"/>
                        </a:lnSpc>
                        <a:spcAft>
                          <a:spcPts val="0"/>
                        </a:spcAft>
                        <a:tabLst>
                          <a:tab pos="2186940" algn="l"/>
                        </a:tabLst>
                      </a:pPr>
                      <a:r>
                        <a:rPr lang="en-US" sz="1000" dirty="0">
                          <a:effectLst/>
                        </a:rPr>
                        <a:t>V20Gy ˂ 32%</a:t>
                      </a:r>
                    </a:p>
                    <a:p>
                      <a:pPr marL="24765" algn="ctr">
                        <a:lnSpc>
                          <a:spcPct val="150000"/>
                        </a:lnSpc>
                        <a:spcAft>
                          <a:spcPts val="0"/>
                        </a:spcAft>
                        <a:tabLst>
                          <a:tab pos="2186940" algn="l"/>
                        </a:tabLst>
                      </a:pPr>
                      <a:r>
                        <a:rPr lang="en-US" sz="1000" dirty="0">
                          <a:effectLst/>
                        </a:rPr>
                        <a:t>V12Gy ˂ 55%</a:t>
                      </a:r>
                      <a:endParaRPr lang="en-US" sz="1000" dirty="0">
                        <a:effectLst/>
                        <a:latin typeface="+mn-lt"/>
                        <a:ea typeface="Arial" panose="020B0604020202020204"/>
                      </a:endParaRPr>
                    </a:p>
                  </a:txBody>
                  <a:tcPr marL="41907" marR="41907" marT="0" marB="0" anchor="ctr"/>
                </a:tc>
              </a:tr>
              <a:tr h="174594">
                <a:tc>
                  <a:txBody>
                    <a:bodyPr/>
                    <a:lstStyle/>
                    <a:p>
                      <a:pPr algn="ctr">
                        <a:lnSpc>
                          <a:spcPct val="150000"/>
                        </a:lnSpc>
                        <a:spcAft>
                          <a:spcPts val="0"/>
                        </a:spcAft>
                        <a:tabLst>
                          <a:tab pos="2186940" algn="l"/>
                        </a:tabLst>
                      </a:pPr>
                      <a:r>
                        <a:rPr lang="en-US" sz="1200">
                          <a:effectLst/>
                        </a:rPr>
                        <a:t>Spinal cord</a:t>
                      </a:r>
                    </a:p>
                  </a:txBody>
                  <a:tcPr marL="41907" marR="41907" marT="0" marB="0" anchor="ctr"/>
                </a:tc>
                <a:tc>
                  <a:txBody>
                    <a:bodyPr/>
                    <a:lstStyle/>
                    <a:p>
                      <a:pPr algn="ctr">
                        <a:lnSpc>
                          <a:spcPct val="150000"/>
                        </a:lnSpc>
                        <a:spcAft>
                          <a:spcPts val="0"/>
                        </a:spcAft>
                        <a:tabLst>
                          <a:tab pos="2186940" algn="l"/>
                        </a:tabLst>
                      </a:pPr>
                      <a:r>
                        <a:rPr lang="en-US" sz="1000" dirty="0" err="1">
                          <a:effectLst/>
                        </a:rPr>
                        <a:t>Dmax</a:t>
                      </a:r>
                      <a:r>
                        <a:rPr lang="en-US" sz="1000" dirty="0">
                          <a:effectLst/>
                        </a:rPr>
                        <a:t> ˂ 45Gy</a:t>
                      </a:r>
                      <a:endParaRPr lang="en-US" sz="1000" dirty="0">
                        <a:effectLst/>
                        <a:latin typeface="+mn-lt"/>
                        <a:ea typeface="Arial" panose="020B0604020202020204"/>
                      </a:endParaRPr>
                    </a:p>
                  </a:txBody>
                  <a:tcPr marL="41907" marR="41907" marT="0" marB="0" anchor="ctr"/>
                </a:tc>
              </a:tr>
              <a:tr h="564022">
                <a:tc>
                  <a:txBody>
                    <a:bodyPr/>
                    <a:lstStyle/>
                    <a:p>
                      <a:pPr algn="ctr">
                        <a:lnSpc>
                          <a:spcPct val="150000"/>
                        </a:lnSpc>
                        <a:spcAft>
                          <a:spcPts val="0"/>
                        </a:spcAft>
                        <a:tabLst>
                          <a:tab pos="2186940" algn="l"/>
                        </a:tabLst>
                      </a:pPr>
                      <a:r>
                        <a:rPr lang="en-US" sz="1200">
                          <a:effectLst/>
                        </a:rPr>
                        <a:t>Femoral head</a:t>
                      </a:r>
                    </a:p>
                  </a:txBody>
                  <a:tcPr marL="41907" marR="41907" marT="0" marB="0" anchor="ctr"/>
                </a:tc>
                <a:tc>
                  <a:txBody>
                    <a:bodyPr/>
                    <a:lstStyle/>
                    <a:p>
                      <a:pPr marL="24765" algn="ctr">
                        <a:lnSpc>
                          <a:spcPct val="150000"/>
                        </a:lnSpc>
                        <a:spcAft>
                          <a:spcPts val="0"/>
                        </a:spcAft>
                        <a:tabLst>
                          <a:tab pos="2186940" algn="l"/>
                        </a:tabLst>
                      </a:pPr>
                      <a:r>
                        <a:rPr lang="en-US" sz="1000" dirty="0" err="1">
                          <a:effectLst/>
                        </a:rPr>
                        <a:t>Dmax</a:t>
                      </a:r>
                      <a:r>
                        <a:rPr lang="en-US" sz="1000" dirty="0">
                          <a:effectLst/>
                        </a:rPr>
                        <a:t> ˂ 50Gy</a:t>
                      </a:r>
                    </a:p>
                    <a:p>
                      <a:pPr algn="ctr">
                        <a:lnSpc>
                          <a:spcPct val="150000"/>
                        </a:lnSpc>
                        <a:spcAft>
                          <a:spcPts val="0"/>
                        </a:spcAft>
                        <a:tabLst>
                          <a:tab pos="2186940" algn="l"/>
                        </a:tabLst>
                      </a:pPr>
                      <a:r>
                        <a:rPr lang="en-US" sz="1000" dirty="0">
                          <a:effectLst/>
                        </a:rPr>
                        <a:t>V44Gy ˂ 5%</a:t>
                      </a:r>
                    </a:p>
                    <a:p>
                      <a:pPr algn="ctr">
                        <a:lnSpc>
                          <a:spcPct val="150000"/>
                        </a:lnSpc>
                        <a:spcAft>
                          <a:spcPts val="0"/>
                        </a:spcAft>
                        <a:tabLst>
                          <a:tab pos="2186940" algn="l"/>
                        </a:tabLst>
                      </a:pPr>
                      <a:r>
                        <a:rPr lang="en-US" sz="1000" dirty="0">
                          <a:effectLst/>
                        </a:rPr>
                        <a:t>V30Gy ˂ 20%</a:t>
                      </a:r>
                      <a:endParaRPr lang="en-US" sz="1000" dirty="0">
                        <a:effectLst/>
                        <a:latin typeface="+mn-lt"/>
                        <a:ea typeface="Arial" panose="020B0604020202020204"/>
                      </a:endParaRPr>
                    </a:p>
                  </a:txBody>
                  <a:tcPr marL="41907" marR="41907" marT="0" marB="0" anchor="ctr"/>
                </a:tc>
              </a:tr>
              <a:tr h="301625">
                <a:tc>
                  <a:txBody>
                    <a:bodyPr/>
                    <a:lstStyle/>
                    <a:p>
                      <a:pPr algn="ctr">
                        <a:lnSpc>
                          <a:spcPct val="150000"/>
                        </a:lnSpc>
                        <a:spcAft>
                          <a:spcPts val="0"/>
                        </a:spcAft>
                        <a:tabLst>
                          <a:tab pos="2186940" algn="l"/>
                        </a:tabLst>
                      </a:pPr>
                      <a:r>
                        <a:rPr lang="en-US" sz="1200">
                          <a:effectLst/>
                        </a:rPr>
                        <a:t>Transposed ovaries (optional)</a:t>
                      </a:r>
                    </a:p>
                  </a:txBody>
                  <a:tcPr marL="41907" marR="41907" marT="0" marB="0" anchor="ctr"/>
                </a:tc>
                <a:tc>
                  <a:txBody>
                    <a:bodyPr/>
                    <a:lstStyle/>
                    <a:p>
                      <a:pPr marL="24765" algn="ctr">
                        <a:lnSpc>
                          <a:spcPct val="150000"/>
                        </a:lnSpc>
                        <a:spcAft>
                          <a:spcPts val="0"/>
                        </a:spcAft>
                        <a:tabLst>
                          <a:tab pos="2186940" algn="l"/>
                        </a:tabLst>
                      </a:pPr>
                      <a:r>
                        <a:rPr lang="en-US" sz="1000" dirty="0" err="1">
                          <a:effectLst/>
                        </a:rPr>
                        <a:t>Dmax</a:t>
                      </a:r>
                      <a:r>
                        <a:rPr lang="en-US" sz="1000" dirty="0">
                          <a:effectLst/>
                        </a:rPr>
                        <a:t> ˂ 5-8Gy</a:t>
                      </a:r>
                      <a:endParaRPr lang="en-US" sz="1000" dirty="0">
                        <a:effectLst/>
                        <a:latin typeface="+mn-lt"/>
                        <a:ea typeface="Arial" panose="020B0604020202020204"/>
                      </a:endParaRPr>
                    </a:p>
                  </a:txBody>
                  <a:tcPr marL="41907" marR="41907" marT="0" marB="0"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Application of radiotherapy depending on localization</a:t>
            </a:r>
          </a:p>
        </p:txBody>
      </p:sp>
      <p:sp>
        <p:nvSpPr>
          <p:cNvPr id="3" name="Content Placeholder 2"/>
          <p:cNvSpPr>
            <a:spLocks noGrp="1"/>
          </p:cNvSpPr>
          <p:nvPr>
            <p:ph idx="1"/>
          </p:nvPr>
        </p:nvSpPr>
        <p:spPr>
          <a:xfrm>
            <a:off x="457200" y="1600200"/>
            <a:ext cx="8079740" cy="4526280"/>
          </a:xfrm>
        </p:spPr>
        <p:txBody>
          <a:bodyPr>
            <a:normAutofit/>
          </a:bodyPr>
          <a:lstStyle/>
          <a:p>
            <a:r>
              <a:rPr lang="sr-Latn-RS" sz="2000" dirty="0" smtClean="0"/>
              <a:t>Breast cancer</a:t>
            </a:r>
          </a:p>
          <a:p>
            <a:r>
              <a:rPr lang="sr-Latn-RS" sz="2000" dirty="0" smtClean="0"/>
              <a:t>Lung cancer</a:t>
            </a:r>
          </a:p>
          <a:p>
            <a:r>
              <a:rPr lang="sr-Latn-RS" sz="2000" dirty="0" smtClean="0"/>
              <a:t>Gynecological malignancies</a:t>
            </a:r>
          </a:p>
          <a:p>
            <a:r>
              <a:rPr lang="sr-Latn-RS" sz="2000" dirty="0" smtClean="0"/>
              <a:t>Urogenital tumors</a:t>
            </a:r>
          </a:p>
          <a:p>
            <a:r>
              <a:rPr lang="sr-Latn-RS" sz="2000" dirty="0" smtClean="0"/>
              <a:t>Digestive tract tumors</a:t>
            </a:r>
          </a:p>
          <a:p>
            <a:r>
              <a:rPr lang="sr-Latn-RS" sz="2000" dirty="0" smtClean="0"/>
              <a:t>Lymphomas and leukemias</a:t>
            </a:r>
          </a:p>
          <a:p>
            <a:r>
              <a:rPr lang="sr-Latn-RS" sz="2000" dirty="0" smtClean="0"/>
              <a:t>CNS tumors</a:t>
            </a:r>
          </a:p>
          <a:p>
            <a:r>
              <a:rPr lang="sr-Latn-RS" sz="2000" dirty="0" smtClean="0"/>
              <a:t>Skin and soft tissue tumors</a:t>
            </a:r>
          </a:p>
          <a:p>
            <a:r>
              <a:rPr lang="sr-Latn-RS" sz="2000" dirty="0" smtClean="0"/>
              <a:t>Head and neck tumors</a:t>
            </a:r>
          </a:p>
          <a:p>
            <a:r>
              <a:rPr lang="sr-Latn-RS" sz="2000" dirty="0" smtClean="0"/>
              <a:t>Tumors in erderly</a:t>
            </a:r>
          </a:p>
          <a:p>
            <a:r>
              <a:rPr lang="sr-Latn-RS" sz="2000" dirty="0" smtClean="0"/>
              <a:t>Pediatric tumors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sr-Latn-RS" sz="2800" b="1" dirty="0" smtClean="0">
                <a:sym typeface="+mn-ea"/>
              </a:rPr>
              <a:t>D</a:t>
            </a:r>
            <a:r>
              <a:rPr lang="sr-Latn-RS" sz="2800" b="1" dirty="0" smtClean="0">
                <a:sym typeface="+mn-ea"/>
              </a:rPr>
              <a:t>igestive tract</a:t>
            </a:r>
            <a:r>
              <a:rPr lang="sr-Latn-RS" sz="2800" b="1" dirty="0" smtClean="0"/>
              <a:t> tumors </a:t>
            </a:r>
            <a:r>
              <a:rPr lang="en-US" altLang="sr-Latn-RS" sz="2800" b="1" dirty="0" smtClean="0"/>
              <a:t>r</a:t>
            </a:r>
            <a:r>
              <a:rPr lang="sr-Latn-RS" sz="2800" b="1" dirty="0" smtClean="0">
                <a:sym typeface="+mn-ea"/>
              </a:rPr>
              <a:t>adiotherapy</a:t>
            </a:r>
            <a:endParaRPr lang="sr-Latn-RS" sz="2800" b="1" dirty="0" smtClean="0"/>
          </a:p>
        </p:txBody>
      </p:sp>
      <p:pic>
        <p:nvPicPr>
          <p:cNvPr id="112" name="Content Placeholder 111"/>
          <p:cNvPicPr>
            <a:picLocks noGrp="1"/>
          </p:cNvPicPr>
          <p:nvPr>
            <p:ph idx="1"/>
          </p:nvPr>
        </p:nvPicPr>
        <p:blipFill>
          <a:blip r:embed="rId2"/>
          <a:stretch>
            <a:fillRect/>
          </a:stretch>
        </p:blipFill>
        <p:spPr>
          <a:xfrm>
            <a:off x="457200" y="1600200"/>
            <a:ext cx="8229600" cy="4526280"/>
          </a:xfrm>
          <a:prstGeom prst="rect">
            <a:avLst/>
          </a:prstGeom>
          <a:noFill/>
          <a:ln w="9525">
            <a:noFill/>
          </a:ln>
        </p:spPr>
      </p:pic>
      <p:sp>
        <p:nvSpPr>
          <p:cNvPr id="4" name="Text Box 3"/>
          <p:cNvSpPr txBox="1"/>
          <p:nvPr/>
        </p:nvSpPr>
        <p:spPr>
          <a:xfrm>
            <a:off x="1043940" y="6093460"/>
            <a:ext cx="7779385" cy="245110"/>
          </a:xfrm>
          <a:prstGeom prst="rect">
            <a:avLst/>
          </a:prstGeom>
          <a:noFill/>
        </p:spPr>
        <p:txBody>
          <a:bodyPr wrap="square" rtlCol="0">
            <a:spAutoFit/>
          </a:bodyPr>
          <a:lstStyle/>
          <a:p>
            <a:r>
              <a:rPr lang="sr-Latn-RS" altLang="en-US" sz="1000"/>
              <a:t>Slika: </a:t>
            </a:r>
            <a:r>
              <a:rPr lang="en-US" sz="1000"/>
              <a:t>https://cdhf.ca/en/digestive-conditions/colon-cancer/</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 </a:t>
            </a:r>
            <a:r>
              <a:rPr lang="en-US" altLang="sr-Latn-RS" sz="2800" b="1" dirty="0" smtClean="0"/>
              <a:t>P</a:t>
            </a:r>
            <a:r>
              <a:rPr lang="sr-Latn-RS" sz="2800" b="1" dirty="0" smtClean="0"/>
              <a:t>ancreatic cancer</a:t>
            </a:r>
            <a:r>
              <a:rPr lang="en-US" altLang="sr-Latn-RS" sz="2800" b="1" dirty="0" smtClean="0"/>
              <a:t> r</a:t>
            </a:r>
            <a:r>
              <a:rPr lang="sr-Latn-RS" sz="2800" b="1" dirty="0" smtClean="0">
                <a:sym typeface="+mn-ea"/>
              </a:rPr>
              <a:t>adiotherapy</a:t>
            </a:r>
          </a:p>
        </p:txBody>
      </p:sp>
      <p:sp>
        <p:nvSpPr>
          <p:cNvPr id="3" name="Content Placeholder 2"/>
          <p:cNvSpPr>
            <a:spLocks noGrp="1"/>
          </p:cNvSpPr>
          <p:nvPr>
            <p:ph idx="1"/>
          </p:nvPr>
        </p:nvSpPr>
        <p:spPr/>
        <p:txBody>
          <a:bodyPr>
            <a:normAutofit/>
          </a:bodyPr>
          <a:lstStyle/>
          <a:p>
            <a:pPr marL="0" indent="0">
              <a:buNone/>
            </a:pPr>
            <a:r>
              <a:rPr sz="2200" b="1"/>
              <a:t>Preoperative or definitive RT +/- </a:t>
            </a:r>
            <a:r>
              <a:rPr lang="en-US" sz="2200" b="1"/>
              <a:t>C</a:t>
            </a:r>
            <a:r>
              <a:rPr sz="2200" b="1"/>
              <a:t>HT</a:t>
            </a:r>
          </a:p>
          <a:p>
            <a:pPr marL="0" indent="0">
              <a:buNone/>
            </a:pPr>
            <a:endParaRPr sz="2200" b="1"/>
          </a:p>
          <a:p>
            <a:pPr marL="0" indent="0">
              <a:buNone/>
            </a:pPr>
            <a:r>
              <a:rPr sz="2200" b="1" smtClean="0"/>
              <a:t>Adjuvant RT +/- </a:t>
            </a:r>
            <a:r>
              <a:rPr lang="en-US" sz="2200" b="1" smtClean="0"/>
              <a:t>C</a:t>
            </a:r>
            <a:r>
              <a:rPr sz="2200" b="1" smtClean="0"/>
              <a:t>HT</a:t>
            </a:r>
          </a:p>
          <a:p>
            <a:r>
              <a:rPr lang="sr-Latn-RS" sz="2200" dirty="0" smtClean="0"/>
              <a:t>local recurrences</a:t>
            </a:r>
            <a:r>
              <a:rPr lang="en-US" altLang="sr-Latn-RS" sz="2200" dirty="0" smtClean="0"/>
              <a:t> </a:t>
            </a:r>
            <a:r>
              <a:rPr lang="sr-Latn-RS" sz="2200" dirty="0" smtClean="0">
                <a:sym typeface="+mn-ea"/>
              </a:rPr>
              <a:t>rate</a:t>
            </a:r>
            <a:r>
              <a:rPr lang="en-US" altLang="sr-Latn-RS" sz="2200" dirty="0" smtClean="0">
                <a:sym typeface="+mn-ea"/>
              </a:rPr>
              <a:t> reduction</a:t>
            </a:r>
            <a:endParaRPr lang="sr-Latn-RS" sz="2200" dirty="0" smtClean="0"/>
          </a:p>
          <a:p>
            <a:r>
              <a:rPr lang="sr-Latn-RS" sz="2200" dirty="0" smtClean="0"/>
              <a:t>highly sophisticated RT techniques 45 Gy (daily dose 1.8 Gy)</a:t>
            </a:r>
          </a:p>
          <a:p>
            <a:r>
              <a:rPr lang="sr-Latn-RS" sz="2200" dirty="0" smtClean="0"/>
              <a:t>if the </a:t>
            </a:r>
            <a:r>
              <a:rPr lang="en-US" altLang="sr-Latn-RS" sz="2200" dirty="0" smtClean="0"/>
              <a:t>surgery</a:t>
            </a:r>
            <a:r>
              <a:rPr lang="sr-Latn-RS" sz="2200" dirty="0" smtClean="0"/>
              <a:t> is not satisfactory</a:t>
            </a:r>
          </a:p>
          <a:p>
            <a:pPr marL="0" indent="0">
              <a:buNone/>
            </a:pPr>
            <a:endParaRPr lang="sr-Latn-RS" sz="2200" dirty="0" smtClean="0"/>
          </a:p>
          <a:p>
            <a:pPr marL="0" indent="0">
              <a:buNone/>
            </a:pPr>
            <a:r>
              <a:rPr lang="pl-PL" sz="2200" dirty="0"/>
              <a:t>Using the SBRT radiation technique, it is possible to apply a "boost" dose to the reduced target volume</a:t>
            </a:r>
            <a:r>
              <a:rPr lang="en-US" altLang="pl-PL" sz="2200" dirty="0"/>
              <a:t>.</a:t>
            </a:r>
            <a:endParaRPr lang="pl-PL" sz="2200" dirty="0"/>
          </a:p>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256"/>
          <a:stretch>
            <a:fillRect/>
          </a:stretch>
        </p:blipFill>
        <p:spPr bwMode="auto">
          <a:xfrm>
            <a:off x="539552" y="1258784"/>
            <a:ext cx="8180833" cy="447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83568" y="6021288"/>
            <a:ext cx="7704856" cy="400110"/>
          </a:xfrm>
          <a:prstGeom prst="rect">
            <a:avLst/>
          </a:prstGeom>
          <a:noFill/>
        </p:spPr>
        <p:txBody>
          <a:bodyPr wrap="square" rtlCol="0">
            <a:spAutoFit/>
          </a:bodyPr>
          <a:lstStyle/>
          <a:p>
            <a:r>
              <a:rPr lang="en-US" sz="1000" dirty="0" err="1"/>
              <a:t>Fokas</a:t>
            </a:r>
            <a:r>
              <a:rPr lang="en-US" sz="1000" dirty="0"/>
              <a:t> E, </a:t>
            </a:r>
            <a:r>
              <a:rPr lang="sr-Latn-RS" sz="1000" dirty="0" smtClean="0"/>
              <a:t>et al</a:t>
            </a:r>
            <a:r>
              <a:rPr lang="en-US" sz="1000" dirty="0" smtClean="0"/>
              <a:t>. </a:t>
            </a:r>
            <a:r>
              <a:rPr lang="en-US" sz="1000" dirty="0"/>
              <a:t>A treatment planning comparison of four target volume contouring guidelines for locally advanced pancreatic cancer radiotherapy. </a:t>
            </a:r>
            <a:r>
              <a:rPr lang="en-US" sz="1000" dirty="0" err="1"/>
              <a:t>Radiother</a:t>
            </a:r>
            <a:r>
              <a:rPr lang="en-US" sz="1000" dirty="0"/>
              <a:t> </a:t>
            </a:r>
            <a:r>
              <a:rPr lang="en-US" sz="1000" dirty="0" err="1" smtClean="0"/>
              <a:t>Oncol</a:t>
            </a:r>
            <a:r>
              <a:rPr lang="en-US" sz="1000" dirty="0" smtClean="0"/>
              <a:t> 2013;107(2</a:t>
            </a:r>
            <a:r>
              <a:rPr lang="en-US" sz="1000" dirty="0"/>
              <a:t>):200-6.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Hepatocellular carcinoma </a:t>
            </a:r>
            <a:r>
              <a:rPr lang="en-US" altLang="sr-Latn-RS" sz="2800" b="1" dirty="0" smtClean="0"/>
              <a:t>(HCC) </a:t>
            </a:r>
            <a:r>
              <a:rPr lang="sr-Latn-RS" sz="2800" b="1" dirty="0" smtClean="0"/>
              <a:t>radiotherapy</a:t>
            </a:r>
          </a:p>
        </p:txBody>
      </p:sp>
      <p:sp>
        <p:nvSpPr>
          <p:cNvPr id="3" name="Content Placeholder 2"/>
          <p:cNvSpPr>
            <a:spLocks noGrp="1"/>
          </p:cNvSpPr>
          <p:nvPr>
            <p:ph idx="1"/>
          </p:nvPr>
        </p:nvSpPr>
        <p:spPr/>
        <p:txBody>
          <a:bodyPr>
            <a:normAutofit/>
          </a:bodyPr>
          <a:lstStyle/>
          <a:p>
            <a:r>
              <a:rPr sz="2000" dirty="0" smtClean="0"/>
              <a:t>Not applicable by default</a:t>
            </a:r>
          </a:p>
          <a:p>
            <a:r>
              <a:rPr sz="2000" dirty="0" smtClean="0"/>
              <a:t>Highly sophisticated techniques</a:t>
            </a:r>
          </a:p>
          <a:p>
            <a:r>
              <a:rPr sz="2000" dirty="0" smtClean="0"/>
              <a:t>SBRT shows promising results for the treatment of smaller primary </a:t>
            </a:r>
            <a:r>
              <a:rPr lang="en-US" sz="2000" dirty="0" smtClean="0"/>
              <a:t>t</a:t>
            </a:r>
            <a:r>
              <a:rPr sz="2000" dirty="0" smtClean="0"/>
              <a:t>u</a:t>
            </a:r>
            <a:r>
              <a:rPr lang="en-US" sz="2000" dirty="0" smtClean="0"/>
              <a:t>mor</a:t>
            </a:r>
            <a:r>
              <a:rPr sz="2000" dirty="0" smtClean="0"/>
              <a:t> changes</a:t>
            </a:r>
          </a:p>
          <a:p>
            <a:r>
              <a:rPr sz="2000" dirty="0" smtClean="0"/>
              <a:t> Precise application of a high therapeutic radiation dose (BED &gt;100 Gy) to a respiratory </a:t>
            </a:r>
            <a:r>
              <a:rPr lang="en-US" sz="2000" dirty="0" smtClean="0"/>
              <a:t>mobile</a:t>
            </a:r>
            <a:r>
              <a:rPr sz="2000" dirty="0" smtClean="0"/>
              <a:t> target volume in the liver</a:t>
            </a:r>
          </a:p>
          <a:p>
            <a:endParaRPr lang="sr-Latn-RS" sz="2000" dirty="0" smtClean="0"/>
          </a:p>
          <a:p>
            <a:pPr marL="0" indent="0">
              <a:buNone/>
            </a:pPr>
            <a:r>
              <a:rPr sz="2000" b="1" smtClean="0"/>
              <a:t>SBRT of liver metastases</a:t>
            </a:r>
            <a:r>
              <a:rPr lang="en-US" sz="2000" b="1" smtClean="0"/>
              <a:t> indications:</a:t>
            </a:r>
          </a:p>
          <a:p>
            <a:r>
              <a:rPr sz="2000"/>
              <a:t>up to 3 (metachronous) metastases</a:t>
            </a:r>
          </a:p>
          <a:p>
            <a:r>
              <a:rPr sz="2000"/>
              <a:t>not larger than 6 cm (best up to 3 cm)</a:t>
            </a:r>
          </a:p>
          <a:p>
            <a:r>
              <a:rPr sz="2000"/>
              <a:t>ECOG status 0-2</a:t>
            </a:r>
          </a:p>
          <a:p>
            <a:r>
              <a:rPr lang="en-US" sz="2000"/>
              <a:t>C</a:t>
            </a:r>
            <a:r>
              <a:rPr sz="2000"/>
              <a:t>HT before and after SBRT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Esophageal carcinoma</a:t>
            </a:r>
            <a:r>
              <a:rPr lang="en-US" altLang="sr-Latn-RS" sz="2800" b="1" dirty="0" smtClean="0"/>
              <a:t> radiotherapy</a:t>
            </a:r>
          </a:p>
        </p:txBody>
      </p:sp>
      <p:sp>
        <p:nvSpPr>
          <p:cNvPr id="3" name="Content Placeholder 2"/>
          <p:cNvSpPr>
            <a:spLocks noGrp="1"/>
          </p:cNvSpPr>
          <p:nvPr>
            <p:ph idx="1"/>
          </p:nvPr>
        </p:nvSpPr>
        <p:spPr/>
        <p:txBody>
          <a:bodyPr>
            <a:normAutofit/>
          </a:bodyPr>
          <a:lstStyle/>
          <a:p>
            <a:r>
              <a:rPr sz="2000" b="1"/>
              <a:t>Neoadjuvant </a:t>
            </a:r>
            <a:r>
              <a:rPr lang="en-US" sz="2000" b="1"/>
              <a:t>C</a:t>
            </a:r>
            <a:r>
              <a:rPr sz="2000" b="1"/>
              <a:t>HT-RT</a:t>
            </a:r>
            <a:r>
              <a:rPr sz="2000"/>
              <a:t> (stages cT1b-T2N+; cT/cT and any cN+)</a:t>
            </a:r>
          </a:p>
          <a:p>
            <a:r>
              <a:rPr sz="2000" dirty="0"/>
              <a:t>Phase I TD of 41.4 Gy applied in 23 fractions</a:t>
            </a:r>
          </a:p>
          <a:p>
            <a:r>
              <a:rPr sz="2000" dirty="0"/>
              <a:t>Phase II TD 9 Gy in 5 fractions (only tumor and PET+ Ln)</a:t>
            </a:r>
          </a:p>
          <a:p>
            <a:pPr marL="0" indent="0">
              <a:buNone/>
            </a:pPr>
            <a:endParaRPr sz="2000" smtClean="0"/>
          </a:p>
          <a:p>
            <a:r>
              <a:rPr sz="2000" b="1"/>
              <a:t>Definitive </a:t>
            </a:r>
            <a:r>
              <a:rPr lang="en-US" sz="2000" b="1"/>
              <a:t>C</a:t>
            </a:r>
            <a:r>
              <a:rPr sz="2000" b="1"/>
              <a:t>HT-RT</a:t>
            </a:r>
            <a:r>
              <a:rPr sz="2000"/>
              <a:t> - cT4b stage (potentially curative approach in patients with SCC)</a:t>
            </a:r>
          </a:p>
          <a:p>
            <a:pPr marL="0" indent="0">
              <a:buNone/>
            </a:pPr>
            <a:endParaRPr sz="2000"/>
          </a:p>
          <a:p>
            <a:r>
              <a:rPr lang="sr-Latn-RS" sz="2000" b="1" dirty="0" smtClean="0"/>
              <a:t>Palliative RT</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800" b="1"/>
              <a:t>Recommendations for the treatment of squamous carcinoma (SCC) of the esophagus according to the stage</a:t>
            </a:r>
          </a:p>
        </p:txBody>
      </p:sp>
      <p:graphicFrame>
        <p:nvGraphicFramePr>
          <p:cNvPr id="4" name="Content Placeholder 3"/>
          <p:cNvGraphicFramePr>
            <a:graphicFrameLocks noGrp="1"/>
          </p:cNvGraphicFramePr>
          <p:nvPr>
            <p:ph idx="1"/>
          </p:nvPr>
        </p:nvGraphicFramePr>
        <p:xfrm>
          <a:off x="1043608" y="2348879"/>
          <a:ext cx="6497017" cy="3024336"/>
        </p:xfrm>
        <a:graphic>
          <a:graphicData uri="http://schemas.openxmlformats.org/drawingml/2006/table">
            <a:tbl>
              <a:tblPr firstRow="1" firstCol="1" bandRow="1"/>
              <a:tblGrid>
                <a:gridCol w="2185360"/>
                <a:gridCol w="4311657"/>
              </a:tblGrid>
              <a:tr h="824819">
                <a:tc>
                  <a:txBody>
                    <a:bodyPr/>
                    <a:lstStyle/>
                    <a:p>
                      <a:pPr>
                        <a:lnSpc>
                          <a:spcPct val="107000"/>
                        </a:lnSpc>
                        <a:spcAft>
                          <a:spcPts val="0"/>
                        </a:spcAft>
                      </a:pPr>
                      <a:r>
                        <a:rPr lang="en-US" sz="1200" b="1">
                          <a:effectLst/>
                          <a:latin typeface="+mn-lt"/>
                          <a:ea typeface="Calibri" panose="020F0502020204030204"/>
                          <a:cs typeface="Times New Roman" panose="02020603050405020304"/>
                        </a:rPr>
                        <a:t>Stage 0 and Ia (T1a and T1b)</a:t>
                      </a:r>
                      <a:r>
                        <a:rPr lang="en-US" sz="1200" b="1" dirty="0">
                          <a:solidFill>
                            <a:srgbClr val="FFFFFF"/>
                          </a:solidFill>
                          <a:effectLst/>
                          <a:latin typeface="+mn-lt"/>
                          <a:ea typeface="Calibri" panose="020F0502020204030204"/>
                          <a:cs typeface="Times New Roman" panose="02020603050405020304"/>
                        </a:rPr>
                        <a:t> </a:t>
                      </a:r>
                      <a:endParaRPr lang="en-US" sz="1200" dirty="0">
                        <a:effectLst/>
                        <a:latin typeface="+mn-lt"/>
                        <a:ea typeface="Calibri" panose="020F0502020204030204"/>
                        <a:cs typeface="Times New Roman" panose="02020603050405020304"/>
                      </a:endParaRP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gn="just">
                        <a:lnSpc>
                          <a:spcPct val="107000"/>
                        </a:lnSpc>
                        <a:spcAft>
                          <a:spcPts val="0"/>
                        </a:spcAft>
                      </a:pPr>
                      <a:r>
                        <a:rPr lang="en-US" sz="1200">
                          <a:effectLst/>
                          <a:latin typeface="+mn-lt"/>
                          <a:ea typeface="Calibri" panose="020F0502020204030204"/>
                          <a:cs typeface="Times New Roman" panose="02020603050405020304"/>
                        </a:rPr>
                        <a:t>Esophagectomy</a:t>
                      </a:r>
                    </a:p>
                    <a:p>
                      <a:pPr algn="just">
                        <a:lnSpc>
                          <a:spcPct val="107000"/>
                        </a:lnSpc>
                        <a:spcAft>
                          <a:spcPts val="0"/>
                        </a:spcAft>
                      </a:pPr>
                      <a:r>
                        <a:rPr lang="en-US" sz="1200">
                          <a:effectLst/>
                          <a:latin typeface="+mn-lt"/>
                          <a:ea typeface="Calibri" panose="020F0502020204030204"/>
                          <a:cs typeface="Times New Roman" panose="02020603050405020304"/>
                        </a:rPr>
                        <a:t>Endoscopic mucosal resection or submucosal dissection with/without photodynamic therapy or radiofrequency ablation</a:t>
                      </a:r>
                    </a:p>
                  </a:txBody>
                  <a:tcPr marL="68580" marR="68580" marT="0" marB="0">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FFFFFF"/>
                    </a:solidFill>
                  </a:tcPr>
                </a:tc>
              </a:tr>
              <a:tr h="824819">
                <a:tc>
                  <a:txBody>
                    <a:bodyPr/>
                    <a:lstStyle/>
                    <a:p>
                      <a:pPr>
                        <a:lnSpc>
                          <a:spcPct val="107000"/>
                        </a:lnSpc>
                        <a:spcAft>
                          <a:spcPts val="0"/>
                        </a:spcAft>
                      </a:pPr>
                      <a:r>
                        <a:rPr lang="en-US" sz="1200" b="1">
                          <a:effectLst/>
                          <a:latin typeface="+mn-lt"/>
                          <a:ea typeface="Calibri" panose="020F0502020204030204"/>
                          <a:cs typeface="Times New Roman" panose="02020603050405020304"/>
                        </a:rPr>
                        <a:t>Stage IB (T2-3N0), II and III (including patients with positive LN) – inoperabins</a:t>
                      </a: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nSpc>
                          <a:spcPct val="107000"/>
                        </a:lnSpc>
                        <a:spcAft>
                          <a:spcPts val="0"/>
                        </a:spcAft>
                      </a:pPr>
                      <a:r>
                        <a:rPr lang="en-US" sz="1200">
                          <a:effectLst/>
                          <a:latin typeface="+mn-lt"/>
                          <a:ea typeface="Calibri" panose="020F0502020204030204"/>
                          <a:cs typeface="Times New Roman" panose="02020603050405020304"/>
                        </a:rPr>
                        <a:t>The general approach for these stages is: preoperative chemotherapy (5-FU + cisplatin) + radiotherapy -» surgery</a:t>
                      </a:r>
                    </a:p>
                  </a:txBody>
                  <a:tcPr marL="68580" marR="68580" marT="0" marB="0" anchor="ctr">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r h="1374698">
                <a:tc>
                  <a:txBody>
                    <a:bodyPr/>
                    <a:lstStyle/>
                    <a:p>
                      <a:pPr>
                        <a:lnSpc>
                          <a:spcPct val="107000"/>
                        </a:lnSpc>
                        <a:spcAft>
                          <a:spcPts val="0"/>
                        </a:spcAft>
                      </a:pPr>
                      <a:r>
                        <a:rPr lang="en-US" sz="1200" b="1">
                          <a:effectLst/>
                          <a:latin typeface="+mn-lt"/>
                          <a:ea typeface="Calibri" panose="020F0502020204030204"/>
                          <a:cs typeface="Times New Roman" panose="02020603050405020304"/>
                        </a:rPr>
                        <a:t>Stage IV - palliative therapy</a:t>
                      </a: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gn="l">
                        <a:lnSpc>
                          <a:spcPct val="107000"/>
                        </a:lnSpc>
                        <a:spcAft>
                          <a:spcPts val="0"/>
                        </a:spcAft>
                      </a:pPr>
                      <a:r>
                        <a:rPr lang="en-US" sz="1200">
                          <a:effectLst/>
                          <a:latin typeface="+mn-lt"/>
                          <a:ea typeface="Calibri" panose="020F0502020204030204"/>
                          <a:cs typeface="Times New Roman" panose="02020603050405020304"/>
                        </a:rPr>
                        <a:t>Palliative chemotherapy</a:t>
                      </a:r>
                    </a:p>
                    <a:p>
                      <a:pPr algn="l">
                        <a:lnSpc>
                          <a:spcPct val="107000"/>
                        </a:lnSpc>
                        <a:spcAft>
                          <a:spcPts val="0"/>
                        </a:spcAft>
                      </a:pPr>
                      <a:r>
                        <a:rPr lang="en-US" sz="1200">
                          <a:effectLst/>
                          <a:latin typeface="+mn-lt"/>
                          <a:ea typeface="Calibri" panose="020F0502020204030204"/>
                          <a:cs typeface="Times New Roman" panose="02020603050405020304"/>
                        </a:rPr>
                        <a:t>Palliative chemoradiotherapy</a:t>
                      </a:r>
                    </a:p>
                    <a:p>
                      <a:pPr algn="l">
                        <a:lnSpc>
                          <a:spcPct val="107000"/>
                        </a:lnSpc>
                        <a:spcAft>
                          <a:spcPts val="0"/>
                        </a:spcAft>
                      </a:pPr>
                      <a:r>
                        <a:rPr lang="en-US" sz="1200">
                          <a:effectLst/>
                          <a:latin typeface="+mn-lt"/>
                          <a:ea typeface="Calibri" panose="020F0502020204030204"/>
                          <a:cs typeface="Times New Roman" panose="02020603050405020304"/>
                        </a:rPr>
                        <a:t>Palliative radiotherapy</a:t>
                      </a:r>
                    </a:p>
                    <a:p>
                      <a:pPr algn="l">
                        <a:lnSpc>
                          <a:spcPct val="107000"/>
                        </a:lnSpc>
                        <a:spcAft>
                          <a:spcPts val="0"/>
                        </a:spcAft>
                      </a:pPr>
                      <a:r>
                        <a:rPr lang="en-US" sz="1200">
                          <a:effectLst/>
                          <a:latin typeface="+mn-lt"/>
                          <a:ea typeface="Calibri" panose="020F0502020204030204"/>
                          <a:cs typeface="Times New Roman" panose="02020603050405020304"/>
                        </a:rPr>
                        <a:t>Palliative surgery</a:t>
                      </a:r>
                    </a:p>
                    <a:p>
                      <a:pPr algn="l">
                        <a:lnSpc>
                          <a:spcPct val="107000"/>
                        </a:lnSpc>
                        <a:spcAft>
                          <a:spcPts val="0"/>
                        </a:spcAft>
                      </a:pPr>
                      <a:r>
                        <a:rPr lang="en-US" sz="1200">
                          <a:effectLst/>
                          <a:latin typeface="+mn-lt"/>
                          <a:ea typeface="Calibri" panose="020F0502020204030204"/>
                          <a:cs typeface="Times New Roman" panose="02020603050405020304"/>
                        </a:rPr>
                        <a:t>Palliative symptomatic and supportive therapy.</a:t>
                      </a:r>
                    </a:p>
                  </a:txBody>
                  <a:tcPr marL="68580" marR="68580" marT="0" marB="0">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360" y="332740"/>
            <a:ext cx="8549640" cy="1143000"/>
          </a:xfrm>
        </p:spPr>
        <p:txBody>
          <a:bodyPr>
            <a:normAutofit fontScale="90000"/>
          </a:bodyPr>
          <a:lstStyle/>
          <a:p>
            <a:r>
              <a:rPr lang="en-US" sz="3100" b="1">
                <a:sym typeface="+mn-ea"/>
              </a:rPr>
              <a:t>Recommendations for the treatment of adenocarcinoma of the esophagus according to the stage</a:t>
            </a:r>
            <a:r>
              <a:rPr lang="en-US" dirty="0"/>
              <a:t/>
            </a:r>
            <a:br>
              <a:rPr lang="en-US" dirty="0"/>
            </a:br>
            <a:endParaRPr lang="en-US" dirty="0"/>
          </a:p>
        </p:txBody>
      </p:sp>
      <p:graphicFrame>
        <p:nvGraphicFramePr>
          <p:cNvPr id="4" name="Content Placeholder 3"/>
          <p:cNvGraphicFramePr>
            <a:graphicFrameLocks noGrp="1"/>
          </p:cNvGraphicFramePr>
          <p:nvPr>
            <p:ph idx="1"/>
          </p:nvPr>
        </p:nvGraphicFramePr>
        <p:xfrm>
          <a:off x="899592" y="2132857"/>
          <a:ext cx="6984775" cy="3168350"/>
        </p:xfrm>
        <a:graphic>
          <a:graphicData uri="http://schemas.openxmlformats.org/drawingml/2006/table">
            <a:tbl>
              <a:tblPr firstRow="1" firstCol="1" bandRow="1"/>
              <a:tblGrid>
                <a:gridCol w="2326516"/>
                <a:gridCol w="4658259"/>
              </a:tblGrid>
              <a:tr h="678932">
                <a:tc>
                  <a:txBody>
                    <a:bodyPr/>
                    <a:lstStyle/>
                    <a:p>
                      <a:pPr>
                        <a:lnSpc>
                          <a:spcPct val="107000"/>
                        </a:lnSpc>
                        <a:spcAft>
                          <a:spcPts val="0"/>
                        </a:spcAft>
                      </a:pPr>
                      <a:r>
                        <a:rPr lang="en-US" sz="1200" b="1">
                          <a:effectLst/>
                          <a:latin typeface="+mn-lt"/>
                          <a:ea typeface="Calibri" panose="020F0502020204030204"/>
                          <a:cs typeface="Times New Roman" panose="02020603050405020304"/>
                        </a:rPr>
                        <a:t>Stage 0 and la (T1a and T1b)</a:t>
                      </a:r>
                      <a:r>
                        <a:rPr lang="en-US" sz="1200" b="1" dirty="0">
                          <a:solidFill>
                            <a:srgbClr val="FFFFFF"/>
                          </a:solidFill>
                          <a:effectLst/>
                          <a:latin typeface="+mn-lt"/>
                          <a:ea typeface="Calibri" panose="020F0502020204030204"/>
                          <a:cs typeface="Times New Roman" panose="02020603050405020304"/>
                        </a:rPr>
                        <a:t> </a:t>
                      </a:r>
                      <a:endParaRPr lang="en-US" sz="1200" dirty="0">
                        <a:effectLst/>
                        <a:latin typeface="+mn-lt"/>
                        <a:ea typeface="Calibri" panose="020F0502020204030204"/>
                        <a:cs typeface="Times New Roman" panose="02020603050405020304"/>
                      </a:endParaRP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nSpc>
                          <a:spcPct val="107000"/>
                        </a:lnSpc>
                        <a:spcAft>
                          <a:spcPts val="0"/>
                        </a:spcAft>
                      </a:pPr>
                      <a:r>
                        <a:rPr lang="en-US" sz="1200">
                          <a:effectLst/>
                          <a:latin typeface="+mn-lt"/>
                          <a:ea typeface="Calibri" panose="020F0502020204030204"/>
                          <a:cs typeface="Times New Roman" panose="02020603050405020304"/>
                        </a:rPr>
                        <a:t>Esophagectomy</a:t>
                      </a:r>
                    </a:p>
                    <a:p>
                      <a:pPr>
                        <a:lnSpc>
                          <a:spcPct val="107000"/>
                        </a:lnSpc>
                        <a:spcAft>
                          <a:spcPts val="0"/>
                        </a:spcAft>
                      </a:pPr>
                      <a:r>
                        <a:rPr lang="en-US" sz="1200">
                          <a:effectLst/>
                          <a:latin typeface="+mn-lt"/>
                          <a:ea typeface="Calibri" panose="020F0502020204030204"/>
                          <a:cs typeface="Times New Roman" panose="02020603050405020304"/>
                        </a:rPr>
                        <a:t>Endoscopic mucosal resection or submucosal dissection with/without photodynamic therapy or radiofrequency ablation</a:t>
                      </a:r>
                    </a:p>
                  </a:txBody>
                  <a:tcPr marL="68580" marR="68580" marT="0" marB="0" anchor="ctr">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FFFFFF"/>
                    </a:solidFill>
                  </a:tcPr>
                </a:tc>
              </a:tr>
              <a:tr h="678932">
                <a:tc>
                  <a:txBody>
                    <a:bodyPr/>
                    <a:lstStyle/>
                    <a:p>
                      <a:pPr>
                        <a:lnSpc>
                          <a:spcPct val="107000"/>
                        </a:lnSpc>
                        <a:spcAft>
                          <a:spcPts val="0"/>
                        </a:spcAft>
                      </a:pPr>
                      <a:r>
                        <a:rPr lang="en-US" sz="1200" b="1">
                          <a:effectLst/>
                          <a:latin typeface="+mn-lt"/>
                          <a:ea typeface="Calibri" panose="020F0502020204030204"/>
                          <a:cs typeface="Times New Roman" panose="02020603050405020304"/>
                        </a:rPr>
                        <a:t>Stage IB (T2-3N0), II and III (including patients with positive LN) – inoperable</a:t>
                      </a: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nSpc>
                          <a:spcPct val="107000"/>
                        </a:lnSpc>
                        <a:spcAft>
                          <a:spcPts val="0"/>
                        </a:spcAft>
                      </a:pPr>
                      <a:r>
                        <a:rPr lang="en-US" sz="1200">
                          <a:effectLst/>
                          <a:latin typeface="+mn-lt"/>
                          <a:ea typeface="Calibri" panose="020F0502020204030204"/>
                          <a:cs typeface="Times New Roman" panose="02020603050405020304"/>
                        </a:rPr>
                        <a:t>Preoperative chemoradiotherapy (5-FU + cisplatin, 50 Gy), followed by diagnostics to assess operability</a:t>
                      </a:r>
                    </a:p>
                  </a:txBody>
                  <a:tcPr marL="68580" marR="68580" marT="0" marB="0" anchor="ctr">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r h="678932">
                <a:tc>
                  <a:txBody>
                    <a:bodyPr/>
                    <a:lstStyle/>
                    <a:p>
                      <a:pPr>
                        <a:lnSpc>
                          <a:spcPct val="107000"/>
                        </a:lnSpc>
                        <a:spcAft>
                          <a:spcPts val="0"/>
                        </a:spcAft>
                      </a:pPr>
                      <a:r>
                        <a:rPr lang="en-US" sz="1200" b="1">
                          <a:effectLst/>
                          <a:latin typeface="+mn-lt"/>
                          <a:ea typeface="Calibri" panose="020F0502020204030204"/>
                          <a:cs typeface="Times New Roman" panose="02020603050405020304"/>
                        </a:rPr>
                        <a:t>Stage III and IVA (operable), for patients with ECOG PS 0 or 1</a:t>
                      </a: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nSpc>
                          <a:spcPct val="107000"/>
                        </a:lnSpc>
                        <a:spcAft>
                          <a:spcPts val="0"/>
                        </a:spcAft>
                      </a:pPr>
                      <a:r>
                        <a:rPr lang="en-US" sz="1200">
                          <a:effectLst/>
                          <a:latin typeface="+mn-lt"/>
                          <a:ea typeface="Calibri" panose="020F0502020204030204"/>
                          <a:cs typeface="Times New Roman" panose="02020603050405020304"/>
                        </a:rPr>
                        <a:t>Preoperative chemotherapy (5-FU + cisplatin) + radiotherapy -* surgery</a:t>
                      </a:r>
                    </a:p>
                  </a:txBody>
                  <a:tcPr marL="68580" marR="68580" marT="0" marB="0" anchor="ctr">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r h="1131554">
                <a:tc>
                  <a:txBody>
                    <a:bodyPr/>
                    <a:lstStyle/>
                    <a:p>
                      <a:pPr>
                        <a:lnSpc>
                          <a:spcPct val="107000"/>
                        </a:lnSpc>
                        <a:spcAft>
                          <a:spcPts val="0"/>
                        </a:spcAft>
                      </a:pPr>
                      <a:r>
                        <a:rPr lang="en-US" sz="1200" b="1">
                          <a:effectLst/>
                          <a:latin typeface="+mn-lt"/>
                          <a:ea typeface="Calibri" panose="020F0502020204030204"/>
                          <a:cs typeface="Times New Roman" panose="02020603050405020304"/>
                        </a:rPr>
                        <a:t>Stage IV - palliative therapy </a:t>
                      </a:r>
                      <a:endParaRPr lang="en-US" sz="1200">
                        <a:effectLst/>
                        <a:latin typeface="+mn-lt"/>
                        <a:ea typeface="Calibri" panose="020F0502020204030204"/>
                        <a:cs typeface="Times New Roman" panose="02020603050405020304"/>
                      </a:endParaRPr>
                    </a:p>
                  </a:txBody>
                  <a:tcPr marL="68580" marR="68580" marT="0" marB="0" anchor="ctr">
                    <a:lnL w="12700" cap="flat" cmpd="sng" algn="ctr">
                      <a:solidFill>
                        <a:srgbClr val="ED7D31"/>
                      </a:solidFill>
                      <a:prstDash val="solid"/>
                      <a:round/>
                      <a:headEnd type="none" w="med" len="med"/>
                      <a:tailEnd type="none" w="med" len="med"/>
                    </a:lnL>
                    <a:lnR>
                      <a:noFill/>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solidFill>
                      <a:srgbClr val="ED7D31"/>
                    </a:solidFill>
                  </a:tcPr>
                </a:tc>
                <a:tc>
                  <a:txBody>
                    <a:bodyPr/>
                    <a:lstStyle/>
                    <a:p>
                      <a:pPr>
                        <a:lnSpc>
                          <a:spcPct val="107000"/>
                        </a:lnSpc>
                        <a:spcAft>
                          <a:spcPts val="0"/>
                        </a:spcAft>
                      </a:pPr>
                      <a:r>
                        <a:rPr lang="en-US" sz="1200">
                          <a:effectLst/>
                          <a:latin typeface="+mn-lt"/>
                          <a:ea typeface="Calibri" panose="020F0502020204030204"/>
                          <a:cs typeface="Times New Roman" panose="02020603050405020304"/>
                        </a:rPr>
                        <a:t>Cocurrent chemotherapy (5-FU + cisplatin) and radiotherapy</a:t>
                      </a:r>
                    </a:p>
                    <a:p>
                      <a:pPr>
                        <a:lnSpc>
                          <a:spcPct val="107000"/>
                        </a:lnSpc>
                        <a:spcAft>
                          <a:spcPts val="0"/>
                        </a:spcAft>
                      </a:pPr>
                      <a:r>
                        <a:rPr lang="en-US" sz="1200">
                          <a:effectLst/>
                          <a:latin typeface="+mn-lt"/>
                          <a:ea typeface="Calibri" panose="020F0502020204030204"/>
                          <a:cs typeface="Times New Roman" panose="02020603050405020304"/>
                        </a:rPr>
                        <a:t>Monotherapy such as: radiotherapy, chemotherapy</a:t>
                      </a:r>
                    </a:p>
                    <a:p>
                      <a:pPr>
                        <a:lnSpc>
                          <a:spcPct val="107000"/>
                        </a:lnSpc>
                        <a:spcAft>
                          <a:spcPts val="0"/>
                        </a:spcAft>
                      </a:pPr>
                      <a:r>
                        <a:rPr lang="en-US" sz="1200">
                          <a:effectLst/>
                          <a:latin typeface="+mn-lt"/>
                          <a:ea typeface="Calibri" panose="020F0502020204030204"/>
                          <a:cs typeface="Times New Roman" panose="02020603050405020304"/>
                        </a:rPr>
                        <a:t>Palliative surgery</a:t>
                      </a:r>
                    </a:p>
                    <a:p>
                      <a:pPr>
                        <a:lnSpc>
                          <a:spcPct val="107000"/>
                        </a:lnSpc>
                        <a:spcAft>
                          <a:spcPts val="0"/>
                        </a:spcAft>
                      </a:pPr>
                      <a:r>
                        <a:rPr lang="en-US" sz="1200">
                          <a:effectLst/>
                          <a:latin typeface="+mn-lt"/>
                          <a:ea typeface="Calibri" panose="020F0502020204030204"/>
                          <a:cs typeface="Times New Roman" panose="02020603050405020304"/>
                        </a:rPr>
                        <a:t>Palliative symptomatic, supportive and roborant therapy</a:t>
                      </a:r>
                    </a:p>
                    <a:p>
                      <a:pPr>
                        <a:lnSpc>
                          <a:spcPct val="107000"/>
                        </a:lnSpc>
                        <a:spcAft>
                          <a:spcPts val="0"/>
                        </a:spcAft>
                      </a:pPr>
                      <a:r>
                        <a:rPr lang="en-US" sz="1200">
                          <a:effectLst/>
                          <a:latin typeface="+mn-lt"/>
                          <a:ea typeface="Calibri" panose="020F0502020204030204"/>
                          <a:cs typeface="Times New Roman" panose="02020603050405020304"/>
                        </a:rPr>
                        <a:t>Placement of stents, dilators, endoscopic laser therapy</a:t>
                      </a:r>
                    </a:p>
                  </a:txBody>
                  <a:tcPr marL="68580" marR="68580" marT="0" marB="0" anchor="ctr">
                    <a:lnL>
                      <a:noFill/>
                    </a:lnL>
                    <a:lnR w="12700" cap="flat" cmpd="sng" algn="ctr">
                      <a:solidFill>
                        <a:srgbClr val="ED7D31"/>
                      </a:solidFill>
                      <a:prstDash val="solid"/>
                      <a:round/>
                      <a:headEnd type="none" w="med" len="med"/>
                      <a:tailEnd type="none" w="med" len="med"/>
                    </a:lnR>
                    <a:lnT w="12700" cap="flat" cmpd="sng" algn="ctr">
                      <a:solidFill>
                        <a:srgbClr val="ED7D31"/>
                      </a:solidFill>
                      <a:prstDash val="solid"/>
                      <a:round/>
                      <a:headEnd type="none" w="med" len="med"/>
                      <a:tailEnd type="none" w="med" len="med"/>
                    </a:lnT>
                    <a:lnB w="12700" cap="flat" cmpd="sng" algn="ctr">
                      <a:solidFill>
                        <a:srgbClr val="ED7D31"/>
                      </a:solidFill>
                      <a:prstDash val="solid"/>
                      <a:round/>
                      <a:headEnd type="none" w="med" len="med"/>
                      <a:tailEnd type="none" w="med" len="med"/>
                    </a:lnB>
                  </a:tcPr>
                </a:tc>
              </a:tr>
            </a:tbl>
          </a:graphicData>
        </a:graphic>
      </p:graphicFrame>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8" y="189528"/>
            <a:ext cx="7439025" cy="6264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
          <p:cNvSpPr txBox="1"/>
          <p:nvPr/>
        </p:nvSpPr>
        <p:spPr>
          <a:xfrm>
            <a:off x="847090" y="6381750"/>
            <a:ext cx="7451090" cy="398780"/>
          </a:xfrm>
          <a:prstGeom prst="rect">
            <a:avLst/>
          </a:prstGeom>
          <a:noFill/>
        </p:spPr>
        <p:txBody>
          <a:bodyPr wrap="square" rtlCol="0">
            <a:spAutoFit/>
          </a:bodyPr>
          <a:lstStyle/>
          <a:p>
            <a:r>
              <a:rPr lang="en-US" sz="1000"/>
              <a:t>Zhang WZ, Chen JZ, Li DR, et al. Simultaneous modulated accelerated radiation therapy for esophageal cancer: a feasibility study. World J Gastroenterol. 2014;20(38):13973-80. </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a:t>Brachytherapy of esophageal cancer</a:t>
            </a:r>
          </a:p>
        </p:txBody>
      </p:sp>
      <p:sp>
        <p:nvSpPr>
          <p:cNvPr id="3" name="Content Placeholder 2"/>
          <p:cNvSpPr>
            <a:spLocks noGrp="1"/>
          </p:cNvSpPr>
          <p:nvPr>
            <p:ph idx="1"/>
          </p:nvPr>
        </p:nvSpPr>
        <p:spPr>
          <a:xfrm>
            <a:off x="467995" y="1417955"/>
            <a:ext cx="8229600" cy="4525963"/>
          </a:xfrm>
        </p:spPr>
        <p:txBody>
          <a:bodyPr>
            <a:normAutofit/>
          </a:bodyPr>
          <a:lstStyle/>
          <a:p>
            <a:r>
              <a:rPr sz="2000"/>
              <a:t>Intraluminal, alone or in combination with laser ablation or EBRT</a:t>
            </a:r>
          </a:p>
          <a:p>
            <a:r>
              <a:rPr sz="2000"/>
              <a:t>The dose is prescribed at 1 cm lateral to the axis of the catheter</a:t>
            </a:r>
          </a:p>
          <a:p>
            <a:r>
              <a:rPr sz="2000"/>
              <a:t>Simple palliative regimens 1x 15Gy</a:t>
            </a:r>
          </a:p>
          <a:p>
            <a:r>
              <a:rPr sz="2000"/>
              <a:t>Local boost combined with EBRT 1 x 7.5 Gy at the beginning and end of EBRT</a:t>
            </a:r>
          </a:p>
          <a:p>
            <a:r>
              <a:rPr sz="2000"/>
              <a:t>Metastatic </a:t>
            </a:r>
            <a:r>
              <a:rPr sz="2000">
                <a:sym typeface="+mn-ea"/>
              </a:rPr>
              <a:t>esophag</a:t>
            </a:r>
            <a:r>
              <a:rPr lang="en-US" sz="2000">
                <a:sym typeface="+mn-ea"/>
              </a:rPr>
              <a:t>eal </a:t>
            </a:r>
            <a:r>
              <a:rPr sz="2000"/>
              <a:t>ca</a:t>
            </a:r>
            <a:r>
              <a:rPr lang="en-US" sz="2000"/>
              <a:t>ncer</a:t>
            </a:r>
            <a:r>
              <a:rPr sz="2000"/>
              <a:t>  with dysphagic complaints 1-2 x 6-10 Gy</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4443" y="3717538"/>
            <a:ext cx="3359299" cy="2834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3"/>
          <p:cNvSpPr txBox="1"/>
          <p:nvPr/>
        </p:nvSpPr>
        <p:spPr>
          <a:xfrm>
            <a:off x="2771775" y="6597650"/>
            <a:ext cx="4220845" cy="245110"/>
          </a:xfrm>
          <a:prstGeom prst="rect">
            <a:avLst/>
          </a:prstGeom>
          <a:noFill/>
        </p:spPr>
        <p:txBody>
          <a:bodyPr wrap="square" rtlCol="0">
            <a:spAutoFit/>
          </a:bodyPr>
          <a:lstStyle/>
          <a:p>
            <a:r>
              <a:rPr lang="sr-Latn-RS" altLang="en-US" sz="1000"/>
              <a:t>Slika: </a:t>
            </a:r>
            <a:r>
              <a:rPr lang="en-US" sz="1000"/>
              <a:t>https://radiologykey.com/gastrointestinal-brachytherapy/</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sr-Latn-RS" sz="2800" b="1" dirty="0" smtClean="0"/>
              <a:t>G</a:t>
            </a:r>
            <a:r>
              <a:rPr lang="sr-Latn-RS" sz="2800" b="1" dirty="0" smtClean="0"/>
              <a:t>astric cancer</a:t>
            </a:r>
            <a:r>
              <a:rPr lang="en-US" altLang="sr-Latn-RS" sz="2800" b="1" dirty="0" smtClean="0"/>
              <a:t> r</a:t>
            </a:r>
            <a:r>
              <a:rPr lang="sr-Latn-RS" sz="2800" b="1" dirty="0" smtClean="0">
                <a:sym typeface="+mn-ea"/>
              </a:rPr>
              <a:t>adiotherapy</a:t>
            </a:r>
          </a:p>
        </p:txBody>
      </p:sp>
      <p:sp>
        <p:nvSpPr>
          <p:cNvPr id="3" name="Content Placeholder 2"/>
          <p:cNvSpPr>
            <a:spLocks noGrp="1"/>
          </p:cNvSpPr>
          <p:nvPr>
            <p:ph sz="half" idx="1"/>
          </p:nvPr>
        </p:nvSpPr>
        <p:spPr>
          <a:xfrm>
            <a:off x="283845" y="1341120"/>
            <a:ext cx="4519930" cy="4526280"/>
          </a:xfrm>
        </p:spPr>
        <p:txBody>
          <a:bodyPr>
            <a:noAutofit/>
          </a:bodyPr>
          <a:lstStyle/>
          <a:p>
            <a:r>
              <a:rPr sz="2000" b="1"/>
              <a:t>RT combined with sequential and concomitant </a:t>
            </a:r>
            <a:r>
              <a:rPr lang="en-US" sz="2000" b="1"/>
              <a:t>C</a:t>
            </a:r>
            <a:r>
              <a:rPr sz="2000" b="1"/>
              <a:t>HT </a:t>
            </a:r>
            <a:r>
              <a:rPr sz="2000"/>
              <a:t>(Cisplatin/5-fluorouracil/leucovorin)</a:t>
            </a:r>
          </a:p>
          <a:p>
            <a:r>
              <a:rPr sz="2000" b="1"/>
              <a:t>Preoperative RT</a:t>
            </a:r>
            <a:r>
              <a:rPr sz="2000"/>
              <a:t> - 45 Gy in 25 fractions (tumors of the GEJ region, enables R0 resection)</a:t>
            </a:r>
          </a:p>
          <a:p>
            <a:r>
              <a:rPr sz="2000" b="1"/>
              <a:t>Postoperative RT+/- </a:t>
            </a:r>
            <a:r>
              <a:rPr lang="en-US" sz="2000" b="1"/>
              <a:t>C</a:t>
            </a:r>
            <a:r>
              <a:rPr sz="2000" b="1"/>
              <a:t>HT</a:t>
            </a:r>
            <a:r>
              <a:rPr sz="2000"/>
              <a:t> - TD- 45 Gy in 25 fractions (stages II and III, suboptimal surgery, R1)</a:t>
            </a:r>
          </a:p>
          <a:p>
            <a:r>
              <a:rPr sz="2000" b="1"/>
              <a:t>Metastatic disease</a:t>
            </a:r>
            <a:r>
              <a:rPr sz="2000"/>
              <a:t> hypofractionated RT: symptomatic locally advanced or recurrent disease, bleeding, obstruction or pain</a:t>
            </a:r>
          </a:p>
        </p:txBody>
      </p:sp>
      <p:pic>
        <p:nvPicPr>
          <p:cNvPr id="113" name="Content Placeholder 112"/>
          <p:cNvPicPr>
            <a:picLocks noGrp="1"/>
          </p:cNvPicPr>
          <p:nvPr>
            <p:ph sz="half" idx="2"/>
          </p:nvPr>
        </p:nvPicPr>
        <p:blipFill>
          <a:blip r:embed="rId2"/>
          <a:stretch>
            <a:fillRect/>
          </a:stretch>
        </p:blipFill>
        <p:spPr>
          <a:xfrm>
            <a:off x="4803140" y="1484630"/>
            <a:ext cx="4211955" cy="4526280"/>
          </a:xfrm>
          <a:prstGeom prst="rect">
            <a:avLst/>
          </a:prstGeom>
          <a:noFill/>
          <a:ln w="9525">
            <a:noFill/>
          </a:ln>
        </p:spPr>
      </p:pic>
      <p:sp>
        <p:nvSpPr>
          <p:cNvPr id="4" name="Text Box 3"/>
          <p:cNvSpPr txBox="1"/>
          <p:nvPr/>
        </p:nvSpPr>
        <p:spPr>
          <a:xfrm>
            <a:off x="4932045" y="6165850"/>
            <a:ext cx="4025265" cy="553085"/>
          </a:xfrm>
          <a:prstGeom prst="rect">
            <a:avLst/>
          </a:prstGeom>
          <a:noFill/>
        </p:spPr>
        <p:txBody>
          <a:bodyPr wrap="square" rtlCol="0">
            <a:spAutoFit/>
          </a:bodyPr>
          <a:lstStyle/>
          <a:p>
            <a:pPr algn="l"/>
            <a:r>
              <a:rPr lang="en-US" sz="1000"/>
              <a:t>Hallemeier, C.L., Haddock, M.G. (2017). Gastric Cancer: Radiation Therapy Planning. In: Hong, T., Das, P. (eds) Radiation Therapy for Gastrointestinal Cancers. Springer, Cham. https://doi.org/10.1007/978-3-319-43115-4_6</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gynecological malignancies</a:t>
            </a:r>
          </a:p>
        </p:txBody>
      </p:sp>
      <p:sp>
        <p:nvSpPr>
          <p:cNvPr id="3" name="Content Placeholder 2"/>
          <p:cNvSpPr>
            <a:spLocks noGrp="1"/>
          </p:cNvSpPr>
          <p:nvPr>
            <p:ph sz="half" idx="1"/>
          </p:nvPr>
        </p:nvSpPr>
        <p:spPr>
          <a:xfrm>
            <a:off x="457200" y="1600200"/>
            <a:ext cx="7614920" cy="1314450"/>
          </a:xfrm>
        </p:spPr>
        <p:txBody>
          <a:bodyPr>
            <a:normAutofit lnSpcReduction="10000"/>
          </a:bodyPr>
          <a:lstStyle/>
          <a:p>
            <a:r>
              <a:rPr lang="sr-Latn-RS" sz="2000" dirty="0" smtClean="0"/>
              <a:t>EBRT (2D-conventional, 3D-CRT, IMRT, VMAT)</a:t>
            </a:r>
          </a:p>
          <a:p>
            <a:r>
              <a:rPr lang="sr-Latn-RS" sz="2000" dirty="0" smtClean="0"/>
              <a:t>2D or 3D brachytherapy (intracavitary and/or interstitial)</a:t>
            </a:r>
          </a:p>
        </p:txBody>
      </p:sp>
      <p:sp>
        <p:nvSpPr>
          <p:cNvPr id="4" name="Content Placeholder 3"/>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colon and rectal cancer</a:t>
            </a:r>
          </a:p>
        </p:txBody>
      </p:sp>
      <p:sp>
        <p:nvSpPr>
          <p:cNvPr id="3" name="Content Placeholder 2"/>
          <p:cNvSpPr>
            <a:spLocks noGrp="1"/>
          </p:cNvSpPr>
          <p:nvPr>
            <p:ph idx="1"/>
          </p:nvPr>
        </p:nvSpPr>
        <p:spPr/>
        <p:txBody>
          <a:bodyPr>
            <a:normAutofit fontScale="62500" lnSpcReduction="20000"/>
          </a:bodyPr>
          <a:lstStyle/>
          <a:p>
            <a:pPr marL="0" indent="0" algn="just">
              <a:buNone/>
            </a:pPr>
            <a:r>
              <a:rPr b="1"/>
              <a:t>Neoadjuvant RT + </a:t>
            </a:r>
            <a:r>
              <a:rPr lang="en-US" b="1"/>
              <a:t>C</a:t>
            </a:r>
            <a:r>
              <a:rPr b="1"/>
              <a:t>HT</a:t>
            </a:r>
            <a:r>
              <a:t> (5-Fu +/- oxaliplatin): stage II and III rectal cancer</a:t>
            </a:r>
          </a:p>
          <a:p>
            <a:pPr marL="0" indent="0" algn="just">
              <a:buNone/>
            </a:pPr>
            <a:endParaRPr lang="sr-Latn-RS" dirty="0" smtClean="0"/>
          </a:p>
          <a:p>
            <a:pPr algn="just"/>
            <a:r>
              <a:rPr lang="en-US" altLang="sr-Latn-RS" dirty="0"/>
              <a:t>Primary aim</a:t>
            </a:r>
            <a:r>
              <a:rPr lang="sr-Latn-RS" dirty="0"/>
              <a:t>: downsizing, downstaging, devitalization of tumor cells, increasing the efficiency of surgery, local disease control and long-term survival.</a:t>
            </a:r>
          </a:p>
          <a:p>
            <a:pPr algn="just"/>
            <a:r>
              <a:rPr lang="sr-Latn-RS" dirty="0"/>
              <a:t>Surgery follows 10-12 weeks after completion of RT</a:t>
            </a:r>
          </a:p>
          <a:p>
            <a:pPr algn="just"/>
            <a:r>
              <a:rPr lang="sr-Latn-RS" dirty="0"/>
              <a:t>In the case of </a:t>
            </a:r>
            <a:r>
              <a:rPr lang="en-US" altLang="sr-Latn-RS" dirty="0"/>
              <a:t>complete responce (</a:t>
            </a:r>
            <a:r>
              <a:rPr lang="sr-Latn-RS" dirty="0"/>
              <a:t>CR</a:t>
            </a:r>
            <a:r>
              <a:rPr lang="en-US" altLang="sr-Latn-RS" dirty="0"/>
              <a:t>)</a:t>
            </a:r>
            <a:r>
              <a:rPr lang="sr-Latn-RS" dirty="0"/>
              <a:t>, with frequent controls, the application of operative treatment can be delayed until a possible relapse of the disease (the so-called "watch and wait" approach)</a:t>
            </a:r>
            <a:r>
              <a:rPr lang="pl-PL" dirty="0"/>
              <a:t> </a:t>
            </a:r>
            <a:endParaRPr lang="pl-PL" dirty="0" smtClean="0"/>
          </a:p>
          <a:p>
            <a:pPr marL="0" indent="0" algn="just">
              <a:buNone/>
            </a:pPr>
            <a:endParaRPr lang="sr-Latn-RS" dirty="0" smtClean="0"/>
          </a:p>
          <a:p>
            <a:pPr marL="0" indent="0" algn="just">
              <a:buNone/>
            </a:pPr>
            <a:r>
              <a:rPr lang="sr-Latn-RS" b="1" dirty="0" smtClean="0"/>
              <a:t>Preoperative RT </a:t>
            </a:r>
            <a:r>
              <a:rPr lang="sr-Latn-RS" dirty="0" smtClean="0"/>
              <a:t>as monotherapy in a hypofractionated regimen, and surgery is performed within seven days of RT ("short course")</a:t>
            </a:r>
          </a:p>
          <a:p>
            <a:pPr algn="just"/>
            <a:r>
              <a:rPr lang="sr-Latn-RS" dirty="0" smtClean="0"/>
              <a:t>Hypofractionated radiation (without chemotherapy), for the same PTV prescribes a dose of 25 Gy in 5 fractions.</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998" y="116889"/>
            <a:ext cx="7350692" cy="61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
          <p:cNvSpPr txBox="1"/>
          <p:nvPr/>
        </p:nvSpPr>
        <p:spPr>
          <a:xfrm>
            <a:off x="1252855" y="6425565"/>
            <a:ext cx="7279640" cy="245110"/>
          </a:xfrm>
          <a:prstGeom prst="rect">
            <a:avLst/>
          </a:prstGeom>
          <a:noFill/>
        </p:spPr>
        <p:txBody>
          <a:bodyPr wrap="square" rtlCol="0">
            <a:spAutoFit/>
          </a:bodyPr>
          <a:lstStyle/>
          <a:p>
            <a:r>
              <a:rPr lang="en-US" sz="1000"/>
              <a:t>Marijnen CA. Organ preservation in rectal cancer: have all questions been answered? Lancet Oncol. 2015 Jan;16(1):e13-22.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Radiotherapy of colon and rectal cancer</a:t>
            </a:r>
          </a:p>
        </p:txBody>
      </p:sp>
      <p:sp>
        <p:nvSpPr>
          <p:cNvPr id="3" name="Content Placeholder 2"/>
          <p:cNvSpPr>
            <a:spLocks noGrp="1"/>
          </p:cNvSpPr>
          <p:nvPr>
            <p:ph idx="1"/>
          </p:nvPr>
        </p:nvSpPr>
        <p:spPr>
          <a:xfrm>
            <a:off x="323850" y="1629410"/>
            <a:ext cx="8229600" cy="3085465"/>
          </a:xfrm>
        </p:spPr>
        <p:style>
          <a:lnRef idx="2">
            <a:schemeClr val="accent1"/>
          </a:lnRef>
          <a:fillRef idx="1">
            <a:schemeClr val="lt1"/>
          </a:fillRef>
          <a:effectRef idx="0">
            <a:schemeClr val="accent1"/>
          </a:effectRef>
          <a:fontRef idx="minor">
            <a:schemeClr val="dk1"/>
          </a:fontRef>
        </p:style>
        <p:txBody>
          <a:bodyPr>
            <a:noAutofit/>
          </a:bodyPr>
          <a:lstStyle/>
          <a:p>
            <a:r>
              <a:rPr sz="2000" b="1">
                <a:latin typeface="Calibri" panose="020F0502020204030204" charset="0"/>
              </a:rPr>
              <a:t>Adjuvant (postoperative) RT +/- </a:t>
            </a:r>
            <a:r>
              <a:rPr lang="en-US" sz="2000" b="1">
                <a:latin typeface="Calibri" panose="020F0502020204030204" charset="0"/>
              </a:rPr>
              <a:t>C</a:t>
            </a:r>
            <a:r>
              <a:rPr sz="2000" b="1">
                <a:latin typeface="Calibri" panose="020F0502020204030204" charset="0"/>
              </a:rPr>
              <a:t>HT </a:t>
            </a:r>
            <a:r>
              <a:rPr sz="2000">
                <a:latin typeface="Calibri" panose="020F0502020204030204" charset="0"/>
              </a:rPr>
              <a:t>(5-Fu) 4-6 weeks after surgery: pT3&gt; pT4, pN+ stage, tumor infiltration of perirectal tissue and surrounding organs, resection margins &lt;3 mm, tumor &gt;3 cm, LVI positive LN or R1/2 resection in pT2N0 stage disease.</a:t>
            </a:r>
          </a:p>
          <a:p>
            <a:r>
              <a:rPr sz="2000">
                <a:latin typeface="Calibri" panose="020F0502020204030204" charset="0"/>
              </a:rPr>
              <a:t>Positive resection margins (R1) after performed preoperative HT-RT and operative treatment - consider postoperative application of a boost dose to the tumor bed of 25 Gy in 5 fractions using the SBRT technique, before performing adjuvant HT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extLst>
              <a:ext uri="{28A0092B-C50C-407E-A947-70E740481C1C}">
                <a14:useLocalDpi xmlns:a14="http://schemas.microsoft.com/office/drawing/2010/main" val="0"/>
              </a:ext>
            </a:extLst>
          </a:blip>
          <a:srcRect t="10000" r="17121" b="3266"/>
          <a:stretch>
            <a:fillRect/>
          </a:stretch>
        </p:blipFill>
        <p:spPr>
          <a:xfrm>
            <a:off x="0" y="0"/>
            <a:ext cx="9036496" cy="6858000"/>
          </a:xfrm>
          <a:prstGeom prst="rect">
            <a:avLst/>
          </a:prstGeo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353" r="18363" b="4667"/>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8388424" cy="6858000"/>
          </a:xfrm>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10000" b="434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677" b="5313"/>
          <a:stretch>
            <a:fillRect/>
          </a:stretch>
        </p:blipFill>
        <p:spPr>
          <a:xfrm>
            <a:off x="0" y="0"/>
            <a:ext cx="9144000" cy="6858000"/>
          </a:xfr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t="9677" b="2081"/>
          <a:stretch>
            <a:fillRect/>
          </a:stretch>
        </p:blipFill>
        <p:spPr>
          <a:xfrm>
            <a:off x="0" y="0"/>
            <a:ext cx="9144000" cy="6857999"/>
          </a:xfr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sr-Latn-RS" sz="2800" b="1" dirty="0" smtClean="0"/>
              <a:t>Anal cancer radiotherapy</a:t>
            </a:r>
          </a:p>
        </p:txBody>
      </p:sp>
      <p:sp>
        <p:nvSpPr>
          <p:cNvPr id="3" name="Content Placeholder 2"/>
          <p:cNvSpPr>
            <a:spLocks noGrp="1"/>
          </p:cNvSpPr>
          <p:nvPr>
            <p:ph sz="half" idx="1"/>
          </p:nvPr>
        </p:nvSpPr>
        <p:spPr>
          <a:xfrm>
            <a:off x="683895" y="1412875"/>
            <a:ext cx="7892415" cy="4526280"/>
          </a:xfrm>
        </p:spPr>
        <p:txBody>
          <a:bodyPr>
            <a:normAutofit/>
          </a:bodyPr>
          <a:lstStyle/>
          <a:p>
            <a:r>
              <a:rPr lang="en-US" sz="2000"/>
              <a:t>EBRT or brachytherapy</a:t>
            </a:r>
          </a:p>
          <a:p>
            <a:r>
              <a:rPr lang="en-US" sz="2000" b="1"/>
              <a:t>Neoadjuvant to competitive EBRT and CHT</a:t>
            </a:r>
            <a:endParaRPr lang="en-US" sz="2000"/>
          </a:p>
          <a:p>
            <a:r>
              <a:rPr lang="en-US" sz="2000"/>
              <a:t>The original </a:t>
            </a:r>
            <a:r>
              <a:rPr lang="en-US" sz="2000" b="1"/>
              <a:t>"Nigro regimen"</a:t>
            </a:r>
            <a:r>
              <a:rPr lang="en-US" sz="2000"/>
              <a:t> of this therapy includes chemotherapy in the first and fifth weeks with continuous radiotherapy.</a:t>
            </a:r>
          </a:p>
          <a:p>
            <a:r>
              <a:rPr lang="en-US" sz="2000"/>
              <a:t>D1-D5 for 5 weeks: 5-Fu 1000 mg/m2/day by continuous i.v. infusion D1-D4 and D29-D32 + Mitomycin 10 mg/m2 i.v. Dl and D29.</a:t>
            </a:r>
          </a:p>
        </p:txBody>
      </p:sp>
      <p:sp>
        <p:nvSpPr>
          <p:cNvPr id="4" name="Text Box 3"/>
          <p:cNvSpPr txBox="1"/>
          <p:nvPr/>
        </p:nvSpPr>
        <p:spPr>
          <a:xfrm>
            <a:off x="478155" y="6177280"/>
            <a:ext cx="7904480" cy="398780"/>
          </a:xfrm>
          <a:prstGeom prst="rect">
            <a:avLst/>
          </a:prstGeom>
          <a:noFill/>
        </p:spPr>
        <p:txBody>
          <a:bodyPr wrap="square" rtlCol="0">
            <a:spAutoFit/>
          </a:bodyPr>
          <a:lstStyle/>
          <a:p>
            <a:r>
              <a:rPr lang="en-US" sz="1000"/>
              <a:t>Koerber SA, Slynko A, Haefner MF, Krug D, Schoneweg C, Kessel K, Kopp-Schneider A, Herfarth K, Debus J, Sterzing F. Efficacy and toxicity of chemoradiation in patients with anal cancer--a retrospective analysis. Radiat Oncol 2014;9:113.</a:t>
            </a:r>
          </a:p>
        </p:txBody>
      </p:sp>
      <p:pic>
        <p:nvPicPr>
          <p:cNvPr id="101" name="Content Placeholder 100"/>
          <p:cNvPicPr>
            <a:picLocks noGrp="1"/>
          </p:cNvPicPr>
          <p:nvPr>
            <p:ph sz="half" idx="2"/>
          </p:nvPr>
        </p:nvPicPr>
        <p:blipFill>
          <a:blip r:embed="rId2" r:link="rId3"/>
          <a:stretch>
            <a:fillRect/>
          </a:stretch>
        </p:blipFill>
        <p:spPr>
          <a:xfrm>
            <a:off x="5004435" y="1412875"/>
            <a:ext cx="4038600" cy="4526280"/>
          </a:xfrm>
          <a:prstGeom prst="rect">
            <a:avLst/>
          </a:prstGeom>
          <a:noFill/>
          <a:ln w="9525">
            <a:noFill/>
          </a:ln>
        </p:spPr>
      </p:pic>
      <p:pic>
        <p:nvPicPr>
          <p:cNvPr id="6" name="Picture 5"/>
          <p:cNvPicPr>
            <a:picLocks noChangeAspect="1"/>
          </p:cNvPicPr>
          <p:nvPr/>
        </p:nvPicPr>
        <p:blipFill>
          <a:blip r:embed="rId4"/>
          <a:stretch>
            <a:fillRect/>
          </a:stretch>
        </p:blipFill>
        <p:spPr>
          <a:xfrm>
            <a:off x="2286000" y="3645535"/>
            <a:ext cx="4572000" cy="240792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6309320"/>
            <a:ext cx="8424936" cy="246221"/>
          </a:xfrm>
          <a:prstGeom prst="rect">
            <a:avLst/>
          </a:prstGeom>
          <a:noFill/>
        </p:spPr>
        <p:txBody>
          <a:bodyPr wrap="square" rtlCol="0">
            <a:spAutoFit/>
          </a:bodyPr>
          <a:lstStyle/>
          <a:p>
            <a:r>
              <a:rPr lang="en-US" sz="1000" smtClean="0"/>
              <a:t>Portelance L, </a:t>
            </a:r>
            <a:r>
              <a:rPr lang="sr-Latn-RS" sz="1000" smtClean="0"/>
              <a:t>et al</a:t>
            </a:r>
            <a:r>
              <a:rPr lang="en-US" sz="1000" smtClean="0"/>
              <a:t>. Online Magnetic Resonance-Guided Radiotherapy (oMRgRT) for Gynecological Cancers. Front Oncol 2021;11:628131. </a:t>
            </a:r>
            <a:endParaRPr lang="en-US" sz="1000"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CNS tumors</a:t>
            </a:r>
          </a:p>
        </p:txBody>
      </p:sp>
      <p:sp>
        <p:nvSpPr>
          <p:cNvPr id="3" name="Content Placeholder 2"/>
          <p:cNvSpPr>
            <a:spLocks noGrp="1"/>
          </p:cNvSpPr>
          <p:nvPr>
            <p:ph idx="1"/>
          </p:nvPr>
        </p:nvSpPr>
        <p:spPr/>
        <p:txBody>
          <a:bodyPr>
            <a:normAutofit lnSpcReduction="10000"/>
          </a:bodyPr>
          <a:lstStyle/>
          <a:p>
            <a:pPr marL="0" lvl="0" indent="0">
              <a:buNone/>
            </a:pPr>
            <a:r>
              <a:rPr lang="sr-Latn-RS" sz="2200" b="1" u="sng" dirty="0"/>
              <a:t>Low-grade gliomas</a:t>
            </a:r>
          </a:p>
          <a:p>
            <a:pPr lvl="0"/>
            <a:r>
              <a:rPr lang="sr-Latn-RS" sz="2200" dirty="0"/>
              <a:t>pilocytic astrocytoma WHO grade I,</a:t>
            </a:r>
          </a:p>
          <a:p>
            <a:pPr lvl="0"/>
            <a:r>
              <a:rPr lang="sr-Latn-RS" sz="2200" dirty="0"/>
              <a:t>subependymal giant cell astrocytoma WHO grade I,</a:t>
            </a:r>
          </a:p>
          <a:p>
            <a:pPr lvl="0"/>
            <a:r>
              <a:rPr lang="sr-Latn-RS" sz="2200" dirty="0"/>
              <a:t>pleomorphic xanthoastrocytoma WHO grade II,</a:t>
            </a:r>
          </a:p>
          <a:p>
            <a:pPr lvl="0"/>
            <a:r>
              <a:rPr lang="sr-Latn-RS" sz="2200" dirty="0"/>
              <a:t>diffuse astrocytoma IDH-mutated WHO grade II,</a:t>
            </a:r>
          </a:p>
          <a:p>
            <a:pPr lvl="0"/>
            <a:r>
              <a:rPr lang="sr-Latn-RS" sz="2200" dirty="0"/>
              <a:t>oligodendroglioma IDH-mutated with 1p/19q codeletion WHO grade II</a:t>
            </a:r>
          </a:p>
          <a:p>
            <a:pPr lvl="0"/>
            <a:r>
              <a:rPr lang="sr-Latn-RS" sz="2200" b="1" dirty="0"/>
              <a:t>Maximum surgical resection</a:t>
            </a:r>
          </a:p>
          <a:p>
            <a:pPr lvl="0"/>
            <a:r>
              <a:rPr lang="sr-Latn-RS" sz="2200" b="1" dirty="0"/>
              <a:t>RT </a:t>
            </a:r>
            <a:r>
              <a:rPr lang="sr-Latn-RS" sz="2200" dirty="0"/>
              <a:t>(residual symptomatic disease or disease progression especially when reoperation is not indicated): TD 50.4-54 Gy, in 28-30 fractions with a daily fraction of 1.8 Gy is standard</a:t>
            </a:r>
          </a:p>
          <a:p>
            <a:pPr lvl="0"/>
            <a:r>
              <a:rPr lang="en-US" altLang="sr-Latn-RS" sz="2200" b="1" dirty="0"/>
              <a:t>C</a:t>
            </a:r>
            <a:r>
              <a:rPr lang="sr-Latn-RS" sz="2200" b="1" dirty="0"/>
              <a:t>HT</a:t>
            </a:r>
            <a:r>
              <a:rPr lang="sr-Latn-RS" sz="2200" dirty="0"/>
              <a:t> (not clearly defined)</a:t>
            </a:r>
          </a:p>
          <a:p>
            <a:pPr lvl="0"/>
            <a:endParaRPr lang="en-US" dirty="0"/>
          </a:p>
          <a:p>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48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39752" y="188640"/>
            <a:ext cx="4084454" cy="57307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27584" y="6093296"/>
            <a:ext cx="7416824" cy="400110"/>
          </a:xfrm>
          <a:prstGeom prst="rect">
            <a:avLst/>
          </a:prstGeom>
          <a:noFill/>
        </p:spPr>
        <p:txBody>
          <a:bodyPr wrap="square" rtlCol="0">
            <a:spAutoFit/>
          </a:bodyPr>
          <a:lstStyle/>
          <a:p>
            <a:r>
              <a:rPr lang="en-US" sz="1000" dirty="0" err="1"/>
              <a:t>Harrabi</a:t>
            </a:r>
            <a:r>
              <a:rPr lang="en-US" sz="1000" dirty="0"/>
              <a:t> </a:t>
            </a:r>
            <a:r>
              <a:rPr lang="en-US" sz="1000" dirty="0" smtClean="0"/>
              <a:t>SB,</a:t>
            </a:r>
            <a:r>
              <a:rPr lang="sr-Latn-RS" sz="1000" dirty="0" smtClean="0"/>
              <a:t>et al</a:t>
            </a:r>
            <a:r>
              <a:rPr lang="en-US" sz="1000" dirty="0" smtClean="0"/>
              <a:t>. </a:t>
            </a:r>
            <a:r>
              <a:rPr lang="en-US" sz="1000" dirty="0" err="1"/>
              <a:t>Dosimetric</a:t>
            </a:r>
            <a:r>
              <a:rPr lang="en-US" sz="1000" dirty="0"/>
              <a:t> advantages of proton therapy over conventional radiotherapy with photons in young patients and adults with low-grade </a:t>
            </a:r>
            <a:r>
              <a:rPr lang="en-US" sz="1000" dirty="0" err="1"/>
              <a:t>glioma</a:t>
            </a:r>
            <a:r>
              <a:rPr lang="en-US" sz="1000" dirty="0"/>
              <a:t>. </a:t>
            </a:r>
            <a:r>
              <a:rPr lang="en-US" sz="1000" dirty="0" err="1"/>
              <a:t>Strahlenther</a:t>
            </a:r>
            <a:r>
              <a:rPr lang="en-US" sz="1000" dirty="0"/>
              <a:t> </a:t>
            </a:r>
            <a:r>
              <a:rPr lang="en-US" sz="1000" dirty="0" err="1" smtClean="0"/>
              <a:t>Onkol</a:t>
            </a:r>
            <a:r>
              <a:rPr lang="en-US" sz="1000" dirty="0" smtClean="0"/>
              <a:t> 2016;192(11</a:t>
            </a:r>
            <a:r>
              <a:rPr lang="en-US" sz="1000" dirty="0"/>
              <a:t>):</a:t>
            </a:r>
            <a:r>
              <a:rPr lang="en-US" sz="1000" dirty="0" smtClean="0"/>
              <a:t>759-69</a:t>
            </a:r>
            <a:r>
              <a:rPr lang="en-US" sz="1000" dirty="0"/>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Radiotherapy of CNS tumors</a:t>
            </a:r>
          </a:p>
        </p:txBody>
      </p:sp>
      <p:sp>
        <p:nvSpPr>
          <p:cNvPr id="3" name="Content Placeholder 2"/>
          <p:cNvSpPr>
            <a:spLocks noGrp="1"/>
          </p:cNvSpPr>
          <p:nvPr>
            <p:ph idx="1"/>
          </p:nvPr>
        </p:nvSpPr>
        <p:spPr/>
        <p:txBody>
          <a:bodyPr>
            <a:normAutofit lnSpcReduction="20000"/>
          </a:bodyPr>
          <a:lstStyle/>
          <a:p>
            <a:pPr lvl="0"/>
            <a:r>
              <a:rPr lang="sr-Latn-RS" sz="2000" b="1" u="sng" dirty="0"/>
              <a:t>High-grade gliomas</a:t>
            </a:r>
          </a:p>
          <a:p>
            <a:pPr lvl="0"/>
            <a:r>
              <a:rPr lang="sr-Latn-RS" sz="2000" dirty="0"/>
              <a:t>anaplastic astrocytoma IDH-mutated WHO grade III,</a:t>
            </a:r>
          </a:p>
          <a:p>
            <a:pPr lvl="0"/>
            <a:r>
              <a:rPr lang="sr-Latn-RS" sz="2000" dirty="0"/>
              <a:t>anaplastic pleomorphic xanthoastrocytoma WHO grade III,</a:t>
            </a:r>
          </a:p>
          <a:p>
            <a:pPr lvl="0"/>
            <a:r>
              <a:rPr lang="sr-Latn-RS" sz="2000" dirty="0"/>
              <a:t>anaplastic oligodendroglioma IDH-mutated with 1p/19q codeletion WHO grade III,</a:t>
            </a:r>
          </a:p>
          <a:p>
            <a:pPr lvl="0"/>
            <a:r>
              <a:rPr lang="sr-Latn-RS" sz="2000" dirty="0"/>
              <a:t>glioblastoma IDH-wildtype</a:t>
            </a:r>
          </a:p>
          <a:p>
            <a:pPr lvl="0"/>
            <a:r>
              <a:rPr lang="sr-Latn-RS" sz="2000" dirty="0"/>
              <a:t>IDH – mutated astrocytoma grade IV</a:t>
            </a:r>
          </a:p>
          <a:p>
            <a:pPr marL="0" lvl="0" indent="0">
              <a:buNone/>
            </a:pPr>
            <a:endParaRPr lang="sr-Latn-RS" sz="2000" dirty="0"/>
          </a:p>
          <a:p>
            <a:r>
              <a:rPr lang="sr-Latn-RS" sz="2000" b="1" dirty="0"/>
              <a:t>Surgery</a:t>
            </a:r>
            <a:r>
              <a:rPr lang="sr-Latn-RS" sz="2000" dirty="0"/>
              <a:t> (maximum tumor resection)</a:t>
            </a:r>
          </a:p>
          <a:p>
            <a:r>
              <a:rPr lang="en-US" altLang="sr-Latn-RS" sz="2000" b="1" dirty="0"/>
              <a:t>C</a:t>
            </a:r>
            <a:r>
              <a:rPr lang="sr-Latn-RS" sz="2000" b="1" dirty="0"/>
              <a:t>HT</a:t>
            </a:r>
            <a:r>
              <a:rPr lang="sr-Latn-RS" sz="2000" dirty="0"/>
              <a:t> (according to the CCNU or BCNU protocol or concomitantly with temozolomide, which is also continued in the adjuvant approach)</a:t>
            </a:r>
          </a:p>
          <a:p>
            <a:r>
              <a:rPr lang="sr-Latn-RS" sz="2000" b="1" dirty="0"/>
              <a:t>RT</a:t>
            </a:r>
            <a:r>
              <a:rPr lang="sr-Latn-RS" sz="2000" dirty="0"/>
              <a:t> (6 weeks from surgery) TD 54-59.4 Gy in 30-33 fractions</a:t>
            </a:r>
          </a:p>
          <a:p>
            <a:r>
              <a:rPr lang="sr-Latn-RS" sz="2000" dirty="0"/>
              <a:t>Immunotherapy (VEGF - bevacizumab and VEGF receptor agonist - cediranib)</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glioblastoma</a:t>
            </a:r>
          </a:p>
        </p:txBody>
      </p:sp>
      <p:sp>
        <p:nvSpPr>
          <p:cNvPr id="3" name="Content Placeholder 2"/>
          <p:cNvSpPr>
            <a:spLocks noGrp="1"/>
          </p:cNvSpPr>
          <p:nvPr>
            <p:ph idx="1"/>
          </p:nvPr>
        </p:nvSpPr>
        <p:spPr/>
        <p:txBody>
          <a:bodyPr>
            <a:normAutofit fontScale="40000"/>
          </a:bodyPr>
          <a:lstStyle/>
          <a:p>
            <a:pPr lvl="0"/>
            <a:r>
              <a:rPr lang="sr-Latn-RS" b="1" u="sng" dirty="0"/>
              <a:t>Laser Interstitial Thermal Therapy (LITT)</a:t>
            </a:r>
            <a:r>
              <a:rPr lang="sr-Latn-RS" dirty="0"/>
              <a:t> destruction of tumor cells by the effect of localized high temperature with the help of radiofrequency waves, ultrasound, microwaves and magnetic nanoparticles.</a:t>
            </a:r>
          </a:p>
          <a:p>
            <a:pPr lvl="0"/>
            <a:r>
              <a:rPr lang="sr-Latn-RS" b="1" u="sng" dirty="0"/>
              <a:t>Tumor Treating Fields (TTF)</a:t>
            </a:r>
            <a:r>
              <a:rPr lang="sr-Latn-RS" dirty="0"/>
              <a:t> is a technology of creating alternative electrical fields of low intensity (1–3 V/cm) and medium frequency (100–300 KHz) that lead to the interruption of cell division.</a:t>
            </a:r>
          </a:p>
          <a:p>
            <a:pPr lvl="0"/>
            <a:r>
              <a:rPr lang="sr-Latn-RS" b="1" u="sng" dirty="0"/>
              <a:t>Immunotherapy</a:t>
            </a:r>
          </a:p>
          <a:p>
            <a:pPr lvl="0"/>
            <a:r>
              <a:rPr lang="sr-Latn-RS" b="1" u="sng" dirty="0"/>
              <a:t>Checkpoint inhibitors</a:t>
            </a:r>
            <a:r>
              <a:rPr lang="sr-Latn-RS" dirty="0"/>
              <a:t> (nivolumab, pembrolizumab, durvalumab, atezolizumab, and pidilizumab)</a:t>
            </a:r>
          </a:p>
          <a:p>
            <a:pPr lvl="0"/>
            <a:r>
              <a:rPr lang="sr-Latn-RS" b="1" u="sng" dirty="0"/>
              <a:t>T-Cell Therapy </a:t>
            </a:r>
            <a:r>
              <a:rPr lang="sr-Latn-RS" dirty="0"/>
              <a:t>where T-cells are programmed to express chimeric antigen receptors (CARs).</a:t>
            </a:r>
          </a:p>
          <a:p>
            <a:pPr lvl="0"/>
            <a:r>
              <a:rPr lang="sr-Latn-RS" b="1" u="sng" dirty="0"/>
              <a:t>Viral therapy</a:t>
            </a:r>
            <a:r>
              <a:rPr lang="sr-Latn-RS" dirty="0"/>
              <a:t> is a part of immunotherapy in which an oncolytic virus exerts an effect on various mechanisms including direct oncolysis, virus-induced antitumor response, and immunoregulation.</a:t>
            </a:r>
          </a:p>
          <a:p>
            <a:pPr lvl="0"/>
            <a:r>
              <a:rPr lang="sr-Latn-RS" b="1" u="sng" dirty="0"/>
              <a:t>The vaccine.</a:t>
            </a:r>
            <a:r>
              <a:rPr lang="sr-Latn-RS" dirty="0"/>
              <a:t> Dendritic cell vaccine activates CD8+ and CD4+ T-lymphocytes, which results in tumor destruction (47).</a:t>
            </a:r>
          </a:p>
          <a:p>
            <a:pPr marL="0" lvl="0" indent="0">
              <a:buNone/>
            </a:pPr>
            <a:endParaRPr lang="sr-Latn-RS" dirty="0"/>
          </a:p>
          <a:p>
            <a:pPr lvl="0"/>
            <a:r>
              <a:rPr lang="sr-Latn-RS" b="1" dirty="0"/>
              <a:t>Radiotherapy</a:t>
            </a:r>
          </a:p>
          <a:p>
            <a:pPr lvl="0"/>
            <a:r>
              <a:rPr lang="sr-Latn-RS" u="sng" dirty="0"/>
              <a:t>Postoperative RT</a:t>
            </a:r>
            <a:r>
              <a:rPr lang="sr-Latn-RS" dirty="0"/>
              <a:t>: TD 60 Gy in 30 fractions concomitant with chemotherapy with temozolomide, an oral alkylating agent that crosses the blood-brain barrier, at a dose of 75 mg/m2.</a:t>
            </a:r>
          </a:p>
          <a:p>
            <a:pPr lvl="0"/>
            <a:r>
              <a:rPr lang="sr-Latn-RS" dirty="0"/>
              <a:t>After completion, adjuvant chemotherapy is carried out up to a total of VI cycles at a dose of 150-200 mg/m2 temozolomide for 5 days, and cycles of 28 days. Alternative drugs are cisplatin, carboplatin, etoposide, irinotecan.</a:t>
            </a:r>
          </a:p>
          <a:p>
            <a:pPr lvl="0"/>
            <a:r>
              <a:rPr lang="sr-Latn-RS" u="sng" dirty="0"/>
              <a:t>Palliative RT</a:t>
            </a:r>
            <a:r>
              <a:rPr lang="sr-Latn-RS" dirty="0"/>
              <a:t>: TD 45Gy in 15 fractions or as palliative with TD30 Gy in 6 fractions.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n external file that holds a picture, illustration, etc.&#10;Object name is nihms-1020183-f0001.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31640" y="188640"/>
            <a:ext cx="5976664" cy="4032448"/>
          </a:xfrm>
          <a:prstGeom prst="rect">
            <a:avLst/>
          </a:prstGeom>
          <a:noFill/>
          <a:ln>
            <a:noFill/>
          </a:ln>
        </p:spPr>
      </p:pic>
      <p:sp>
        <p:nvSpPr>
          <p:cNvPr id="5" name="TextBox 4"/>
          <p:cNvSpPr txBox="1"/>
          <p:nvPr/>
        </p:nvSpPr>
        <p:spPr>
          <a:xfrm>
            <a:off x="1324556" y="4293096"/>
            <a:ext cx="5904656" cy="1785104"/>
          </a:xfrm>
          <a:prstGeom prst="rect">
            <a:avLst/>
          </a:prstGeom>
          <a:noFill/>
        </p:spPr>
        <p:txBody>
          <a:bodyPr wrap="square" rtlCol="0">
            <a:spAutoFit/>
          </a:bodyPr>
          <a:lstStyle/>
          <a:p>
            <a:r>
              <a:rPr lang="sr-Latn-RS" sz="1000" dirty="0"/>
              <a:t>Glioblatom temporalno desno </a:t>
            </a:r>
            <a:endParaRPr lang="en-US" sz="1000" dirty="0"/>
          </a:p>
          <a:p>
            <a:r>
              <a:rPr lang="sr-Latn-RS" sz="1000" dirty="0"/>
              <a:t>(A, B) panels show the contrast-enhanced T1 MRI with GTV2 contours (cavity plus enhancement). </a:t>
            </a:r>
            <a:endParaRPr lang="en-US" sz="1000" dirty="0"/>
          </a:p>
          <a:p>
            <a:r>
              <a:rPr lang="sr-Latn-RS" sz="1000" dirty="0"/>
              <a:t>(C) CTV_6000 contours demonstrate variability at the interface with the brainstem and optic structures.</a:t>
            </a:r>
            <a:endParaRPr lang="en-US" sz="1000" dirty="0"/>
          </a:p>
          <a:p>
            <a:r>
              <a:rPr lang="sr-Latn-RS" sz="1000" dirty="0"/>
              <a:t>(D) the STAPLE GTV2 cavity contour in pink and the consensus CTV_6000 contour. </a:t>
            </a:r>
            <a:endParaRPr lang="en-US" sz="1000" dirty="0"/>
          </a:p>
          <a:p>
            <a:r>
              <a:rPr lang="sr-Latn-RS" sz="1000" dirty="0"/>
              <a:t>(E, F) show T2 FLAIR MRI images with submitted GTV1 (FLAIR) contours and CTV_4600 contours. </a:t>
            </a:r>
            <a:endParaRPr lang="en-US" sz="1000" dirty="0"/>
          </a:p>
          <a:p>
            <a:r>
              <a:rPr lang="sr-Latn-RS" sz="1000" dirty="0"/>
              <a:t>(G) CTV_4600 contours are demonstrated at level of brainstem and optic nerves with significant variation.</a:t>
            </a:r>
            <a:endParaRPr lang="en-US" sz="1000" dirty="0"/>
          </a:p>
          <a:p>
            <a:r>
              <a:rPr lang="sr-Latn-RS" sz="1000" dirty="0"/>
              <a:t>(H) CTV1 expansion (without anatomic trimming) in green and mathematical STAPLE contours in blue. The space between the green and orange consensus CTV_4600 contour reflects anatomic trimming off the cerebellum (white arrow) due to cerebellar falx, while maintaining inclusion of optic and brainstem tissue in direct anatomic contiguity with the right temporal T2 FLAIR signal. (</a:t>
            </a:r>
            <a:r>
              <a:rPr lang="en-US" sz="1000" baseline="30000" dirty="0"/>
              <a:t>*</a:t>
            </a:r>
            <a:r>
              <a:rPr lang="en-US" sz="1000" dirty="0"/>
              <a:t>These principles may also be applied to a simultaneous integrated boost approach of 50 </a:t>
            </a:r>
            <a:r>
              <a:rPr lang="en-US" sz="1000" dirty="0" err="1"/>
              <a:t>Gy</a:t>
            </a:r>
            <a:r>
              <a:rPr lang="en-US" sz="1000" dirty="0"/>
              <a:t> and 60 </a:t>
            </a:r>
            <a:r>
              <a:rPr lang="en-US" sz="1000" dirty="0" err="1"/>
              <a:t>Gy</a:t>
            </a:r>
            <a:r>
              <a:rPr lang="en-US" sz="1000" dirty="0"/>
              <a:t> all given in 30 fractions)</a:t>
            </a:r>
          </a:p>
        </p:txBody>
      </p:sp>
      <p:sp>
        <p:nvSpPr>
          <p:cNvPr id="6" name="TextBox 5"/>
          <p:cNvSpPr txBox="1"/>
          <p:nvPr/>
        </p:nvSpPr>
        <p:spPr>
          <a:xfrm>
            <a:off x="1171098" y="6100657"/>
            <a:ext cx="5688632" cy="400110"/>
          </a:xfrm>
          <a:prstGeom prst="rect">
            <a:avLst/>
          </a:prstGeom>
          <a:noFill/>
        </p:spPr>
        <p:txBody>
          <a:bodyPr wrap="square" rtlCol="0">
            <a:spAutoFit/>
          </a:bodyPr>
          <a:lstStyle/>
          <a:p>
            <a:r>
              <a:rPr lang="en-US" sz="1000" i="1" dirty="0" err="1"/>
              <a:t>Kruser</a:t>
            </a:r>
            <a:r>
              <a:rPr lang="en-US" sz="1000" i="1" dirty="0"/>
              <a:t> TJ, Bosch WR, </a:t>
            </a:r>
            <a:r>
              <a:rPr lang="en-US" sz="1000" i="1" dirty="0" err="1"/>
              <a:t>Badiyan</a:t>
            </a:r>
            <a:r>
              <a:rPr lang="en-US" sz="1000" i="1" dirty="0"/>
              <a:t> SN, </a:t>
            </a:r>
            <a:r>
              <a:rPr lang="en-US" sz="1000" i="1" dirty="0" err="1"/>
              <a:t>Bovi</a:t>
            </a:r>
            <a:r>
              <a:rPr lang="en-US" sz="1000" i="1" dirty="0"/>
              <a:t> JA, </a:t>
            </a:r>
            <a:r>
              <a:rPr lang="en-US" sz="1000" i="1" dirty="0" err="1"/>
              <a:t>Ghia</a:t>
            </a:r>
            <a:r>
              <a:rPr lang="en-US" sz="1000" i="1" dirty="0"/>
              <a:t> AJ, Kim MM, </a:t>
            </a:r>
            <a:r>
              <a:rPr lang="en-US" sz="1000" i="1" dirty="0" err="1"/>
              <a:t>Solanki</a:t>
            </a:r>
            <a:r>
              <a:rPr lang="en-US" sz="1000" i="1" dirty="0"/>
              <a:t> AA, </a:t>
            </a:r>
            <a:r>
              <a:rPr lang="en-US" sz="1000" i="1" dirty="0" err="1"/>
              <a:t>Sachdev</a:t>
            </a:r>
            <a:r>
              <a:rPr lang="en-US" sz="1000" i="1" dirty="0"/>
              <a:t> S, </a:t>
            </a:r>
            <a:r>
              <a:rPr lang="en-US" sz="1000" i="1" dirty="0" err="1"/>
              <a:t>Tsien</a:t>
            </a:r>
            <a:r>
              <a:rPr lang="en-US" sz="1000" i="1" dirty="0"/>
              <a:t> C, Wang TJC, Mehta MP, McMullen KP. NRG brain tumor specialists consensus guidelines for </a:t>
            </a:r>
            <a:r>
              <a:rPr lang="en-US" sz="1000" i="1" dirty="0" err="1"/>
              <a:t>glioblastoma</a:t>
            </a:r>
            <a:r>
              <a:rPr lang="en-US" sz="1000" i="1" dirty="0"/>
              <a:t> </a:t>
            </a:r>
            <a:endParaRPr lang="en-US" sz="1000"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553" r="31795" b="3569"/>
          <a:stretch>
            <a:fillRect/>
          </a:stretch>
        </p:blipFill>
        <p:spPr bwMode="auto">
          <a:xfrm>
            <a:off x="12065" y="0"/>
            <a:ext cx="9131935" cy="6970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flipV="1">
            <a:off x="26035" y="6803390"/>
            <a:ext cx="9144000" cy="76200"/>
          </a:xfrm>
          <a:prstGeom prst="rect">
            <a:avLst/>
          </a:prstGeom>
          <a:noFill/>
        </p:spPr>
        <p:txBody>
          <a:bodyPr wrap="square" rtlCol="0">
            <a:noAutofit/>
          </a:bodyPr>
          <a:lstStyle/>
          <a:p>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27321" b="11718"/>
          <a:stretch>
            <a:fillRect/>
          </a:stretch>
        </p:blipFill>
        <p:spPr bwMode="auto">
          <a:xfrm>
            <a:off x="0" y="1"/>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9193" r="17314" b="3165"/>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9083" r="42356" b="38729"/>
          <a:stretch>
            <a:fillRect/>
          </a:stretch>
        </p:blipFill>
        <p:spPr bwMode="auto">
          <a:xfrm>
            <a:off x="539552" y="29964"/>
            <a:ext cx="810039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831" t="9985" r="27260" b="35538"/>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Vulvar cancer FIGO classification (2021)</a:t>
            </a:r>
            <a:endParaRPr lang="en-US" sz="2800" b="1" dirty="0"/>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647" b="7105"/>
          <a:stretch>
            <a:fillRect/>
          </a:stretch>
        </p:blipFill>
        <p:spPr bwMode="auto">
          <a:xfrm>
            <a:off x="0" y="0"/>
            <a:ext cx="9144000" cy="6857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Brachytherapy in high grade glioma</a:t>
            </a:r>
          </a:p>
        </p:txBody>
      </p:sp>
      <p:sp>
        <p:nvSpPr>
          <p:cNvPr id="3" name="Content Placeholder 2"/>
          <p:cNvSpPr>
            <a:spLocks noGrp="1"/>
          </p:cNvSpPr>
          <p:nvPr>
            <p:ph idx="1"/>
          </p:nvPr>
        </p:nvSpPr>
        <p:spPr/>
        <p:txBody>
          <a:bodyPr>
            <a:normAutofit/>
          </a:bodyPr>
          <a:lstStyle/>
          <a:p>
            <a:r>
              <a:rPr lang="sr-Latn-RS" sz="2000" dirty="0"/>
              <a:t>Boost after EBRT</a:t>
            </a:r>
          </a:p>
          <a:p>
            <a:r>
              <a:rPr lang="sr-Latn-RS" sz="2000" dirty="0"/>
              <a:t>Glia Site Radiation Therapy System (Cytyc, Marlborough, MA)</a:t>
            </a:r>
          </a:p>
          <a:p>
            <a:r>
              <a:rPr lang="sr-Latn-RS" sz="2000" dirty="0"/>
              <a:t>1-2 weeks after implantation after the placed catheters are filled with aqueous solution</a:t>
            </a:r>
            <a:r>
              <a:rPr lang="sr-Latn-RS" sz="2000" baseline="30000" dirty="0"/>
              <a:t> 125</a:t>
            </a:r>
            <a:r>
              <a:rPr lang="sr-Latn-RS" sz="2000" dirty="0"/>
              <a:t>I.</a:t>
            </a:r>
          </a:p>
          <a:p>
            <a:r>
              <a:rPr lang="sr-Latn-RS" sz="2000" dirty="0"/>
              <a:t>TD of 40 to 60 Gy in 3 to 6 days, after which the device is displaced.</a:t>
            </a:r>
          </a:p>
        </p:txBody>
      </p:sp>
      <p:pic>
        <p:nvPicPr>
          <p:cNvPr id="358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569" y="3429000"/>
            <a:ext cx="4912221" cy="2877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95536" y="6306984"/>
            <a:ext cx="8136904" cy="400110"/>
          </a:xfrm>
          <a:prstGeom prst="rect">
            <a:avLst/>
          </a:prstGeom>
          <a:noFill/>
        </p:spPr>
        <p:txBody>
          <a:bodyPr wrap="square" rtlCol="0">
            <a:spAutoFit/>
          </a:bodyPr>
          <a:lstStyle/>
          <a:p>
            <a:r>
              <a:rPr lang="en-US" sz="1000" dirty="0"/>
              <a:t>Wernicke AG, </a:t>
            </a:r>
            <a:r>
              <a:rPr lang="sr-Latn-RS" sz="1000" dirty="0" smtClean="0"/>
              <a:t>et al</a:t>
            </a:r>
            <a:r>
              <a:rPr lang="en-US" sz="1000" dirty="0" smtClean="0"/>
              <a:t>. </a:t>
            </a:r>
            <a:r>
              <a:rPr lang="en-US" sz="1000" dirty="0"/>
              <a:t>Feasibility and safety of </a:t>
            </a:r>
            <a:r>
              <a:rPr lang="en-US" sz="1000" dirty="0" err="1"/>
              <a:t>GliaSite</a:t>
            </a:r>
            <a:r>
              <a:rPr lang="en-US" sz="1000" dirty="0"/>
              <a:t> brachytherapy in treatment of CNS tumors following neurosurgical resection. J Cancer Res </a:t>
            </a:r>
            <a:r>
              <a:rPr lang="en-US" sz="1000" dirty="0" err="1" smtClean="0"/>
              <a:t>Ther</a:t>
            </a:r>
            <a:r>
              <a:rPr lang="en-US" sz="1000" dirty="0" smtClean="0"/>
              <a:t> 2010;6(1</a:t>
            </a:r>
            <a:r>
              <a:rPr lang="en-US" sz="1000" dirty="0"/>
              <a:t>):65-74.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ependymoma</a:t>
            </a:r>
          </a:p>
        </p:txBody>
      </p:sp>
      <p:sp>
        <p:nvSpPr>
          <p:cNvPr id="3" name="Content Placeholder 2"/>
          <p:cNvSpPr>
            <a:spLocks noGrp="1"/>
          </p:cNvSpPr>
          <p:nvPr>
            <p:ph idx="1"/>
          </p:nvPr>
        </p:nvSpPr>
        <p:spPr/>
        <p:txBody>
          <a:bodyPr/>
          <a:lstStyle/>
          <a:p>
            <a:endParaRPr lang="sr-Latn-RS" dirty="0"/>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827584" y="3557719"/>
            <a:ext cx="4608512" cy="2520280"/>
          </a:xfrm>
          <a:prstGeom prst="rect">
            <a:avLst/>
          </a:prstGeom>
        </p:spPr>
      </p:pic>
      <p:sp>
        <p:nvSpPr>
          <p:cNvPr id="5" name="TextBox 4"/>
          <p:cNvSpPr txBox="1"/>
          <p:nvPr/>
        </p:nvSpPr>
        <p:spPr>
          <a:xfrm>
            <a:off x="5414129" y="4437112"/>
            <a:ext cx="3384376" cy="156845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sr-Latn-RS" sz="1200" dirty="0"/>
              <a:t>Molecular-biological characteristics of supratentorial, intratentorial and ependymoma of the spinal cord WHO grades II and III.</a:t>
            </a:r>
          </a:p>
          <a:p>
            <a:r>
              <a:rPr lang="sr-Latn-RS" sz="1200" dirty="0"/>
              <a:t>- Anywhere in the CNS (most commonly within the IV ventricle)</a:t>
            </a:r>
          </a:p>
          <a:p>
            <a:r>
              <a:rPr lang="sr-Latn-RS" sz="1200" dirty="0"/>
              <a:t>- Low-grade supratentorial → </a:t>
            </a:r>
            <a:r>
              <a:rPr lang="sr-Latn-RS" sz="1200" b="1" dirty="0"/>
              <a:t>local RT</a:t>
            </a:r>
            <a:endParaRPr lang="sr-Latn-RS" sz="1200" dirty="0"/>
          </a:p>
          <a:p>
            <a:r>
              <a:rPr lang="sr-Latn-RS" sz="1200" dirty="0"/>
              <a:t>- High-grade supra and infraten →</a:t>
            </a:r>
            <a:r>
              <a:rPr lang="sr-Latn-RS" sz="1200" b="1" dirty="0"/>
              <a:t> CS</a:t>
            </a:r>
            <a:r>
              <a:rPr lang="en-US" altLang="sr-Latn-RS" sz="1200" b="1" dirty="0"/>
              <a:t>I</a:t>
            </a:r>
            <a:r>
              <a:rPr lang="sr-Latn-RS" sz="1200" b="1" dirty="0"/>
              <a:t> + boost</a:t>
            </a:r>
            <a:endParaRPr lang="sr-Latn-RS" sz="1200" dirty="0"/>
          </a:p>
          <a:p>
            <a:r>
              <a:rPr lang="sr-Latn-RS" sz="1200" dirty="0"/>
              <a:t>- Low-grade infratentorial - </a:t>
            </a:r>
            <a:r>
              <a:rPr lang="sr-Latn-RS" sz="1200" b="1" dirty="0"/>
              <a:t>a controversy?</a:t>
            </a:r>
          </a:p>
        </p:txBody>
      </p:sp>
      <p:sp>
        <p:nvSpPr>
          <p:cNvPr id="6" name="TextBox 5"/>
          <p:cNvSpPr txBox="1"/>
          <p:nvPr/>
        </p:nvSpPr>
        <p:spPr>
          <a:xfrm>
            <a:off x="1043737" y="6142788"/>
            <a:ext cx="6048672" cy="246221"/>
          </a:xfrm>
          <a:prstGeom prst="rect">
            <a:avLst/>
          </a:prstGeom>
          <a:noFill/>
        </p:spPr>
        <p:txBody>
          <a:bodyPr wrap="square" rtlCol="0">
            <a:spAutoFit/>
          </a:bodyPr>
          <a:lstStyle/>
          <a:p>
            <a:r>
              <a:rPr lang="sr-Latn-RS" sz="1000" dirty="0"/>
              <a:t>Wu J, Armstrong TS, Gilbert MR. Biology and management of ependymomas. Neuro Oncol 2016;18(7):902-13.)</a:t>
            </a:r>
            <a:endParaRPr lang="en-US" sz="1000" dirty="0"/>
          </a:p>
        </p:txBody>
      </p:sp>
      <p:pic>
        <p:nvPicPr>
          <p:cNvPr id="9218"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8978" t="62347" r="6420" b="32026"/>
          <a:stretch>
            <a:fillRect/>
          </a:stretch>
        </p:blipFill>
        <p:spPr bwMode="auto">
          <a:xfrm>
            <a:off x="881380" y="1965960"/>
            <a:ext cx="6506210"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Box 6"/>
          <p:cNvSpPr txBox="1"/>
          <p:nvPr/>
        </p:nvSpPr>
        <p:spPr>
          <a:xfrm>
            <a:off x="539750" y="6405245"/>
            <a:ext cx="7829550" cy="398780"/>
          </a:xfrm>
          <a:prstGeom prst="rect">
            <a:avLst/>
          </a:prstGeom>
          <a:noFill/>
        </p:spPr>
        <p:txBody>
          <a:bodyPr wrap="square" rtlCol="0">
            <a:spAutoFit/>
          </a:bodyPr>
          <a:lstStyle/>
          <a:p>
            <a:r>
              <a:rPr lang="en-US" sz="1000"/>
              <a:t>Louis DN, Perry A, Wesseling P, Brat DJ, Cree IA, Figarella-Branger D, Hawkins C, Ng HK, Pfister SM, Reifenberger G, Soffietti R, von Deimling A, Ellison DW. The 2021 WHO Classification of Tumors of the Central Nervous System: a summary. Neuro Oncol. 2021 Aug 2;23(8):1231-1251.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Treatment of ependymoma</a:t>
            </a:r>
          </a:p>
        </p:txBody>
      </p:sp>
      <p:sp>
        <p:nvSpPr>
          <p:cNvPr id="3" name="Content Placeholder 2"/>
          <p:cNvSpPr>
            <a:spLocks noGrp="1"/>
          </p:cNvSpPr>
          <p:nvPr>
            <p:ph idx="1"/>
          </p:nvPr>
        </p:nvSpPr>
        <p:spPr/>
        <p:txBody>
          <a:bodyPr>
            <a:normAutofit/>
          </a:bodyPr>
          <a:lstStyle/>
          <a:p>
            <a:r>
              <a:rPr lang="sr-Latn-RS" sz="2000" b="1" dirty="0" smtClean="0"/>
              <a:t>RT</a:t>
            </a:r>
          </a:p>
          <a:p>
            <a:r>
              <a:rPr lang="sr-Latn-RS" sz="2000" dirty="0" smtClean="0"/>
              <a:t>craniospinal RT with a TD of 35 to 45 Gy with a boost to areas of primary tumor and active disease up to a total dose of TD of 50.4 to 54 Gy</a:t>
            </a:r>
          </a:p>
          <a:p>
            <a:r>
              <a:rPr lang="en-US" altLang="sr-Latn-RS" sz="2000" b="1" dirty="0" smtClean="0"/>
              <a:t>C</a:t>
            </a:r>
            <a:r>
              <a:rPr lang="sr-Latn-RS" sz="2000" b="1" dirty="0" smtClean="0"/>
              <a:t>HT </a:t>
            </a:r>
            <a:r>
              <a:rPr lang="sr-Latn-RS" sz="2000" dirty="0" smtClean="0"/>
              <a:t>– limited efficacy, High-grade tumors, resistant to other treatment modalities</a:t>
            </a:r>
          </a:p>
          <a:p>
            <a:r>
              <a:rPr lang="sr-Latn-RS" sz="2000" b="1" dirty="0" smtClean="0"/>
              <a:t>Surgery </a:t>
            </a:r>
            <a:r>
              <a:rPr lang="sr-Latn-RS" sz="2000" dirty="0" smtClean="0"/>
              <a:t>(subtotal resection) + II Cy (HT) + second-look operation</a:t>
            </a:r>
          </a:p>
        </p:txBody>
      </p:sp>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040" y="3938463"/>
            <a:ext cx="3713782" cy="2919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3"/>
          <p:cNvSpPr txBox="1"/>
          <p:nvPr/>
        </p:nvSpPr>
        <p:spPr>
          <a:xfrm>
            <a:off x="6084570" y="6536055"/>
            <a:ext cx="2772410" cy="398780"/>
          </a:xfrm>
          <a:prstGeom prst="rect">
            <a:avLst/>
          </a:prstGeom>
          <a:noFill/>
        </p:spPr>
        <p:txBody>
          <a:bodyPr wrap="square" rtlCol="0">
            <a:spAutoFit/>
          </a:bodyPr>
          <a:lstStyle/>
          <a:p>
            <a:r>
              <a:rPr lang="sr-Latn-RS" altLang="en-US" sz="1000"/>
              <a:t>Slika dostuona na: </a:t>
            </a:r>
            <a:r>
              <a:rPr lang="en-US" sz="1000"/>
              <a:t>https://oncohemakey.com/ependymoma-4/</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meningioma</a:t>
            </a:r>
          </a:p>
        </p:txBody>
      </p:sp>
      <p:sp>
        <p:nvSpPr>
          <p:cNvPr id="3" name="Content Placeholder 2"/>
          <p:cNvSpPr>
            <a:spLocks noGrp="1"/>
          </p:cNvSpPr>
          <p:nvPr>
            <p:ph sz="half" idx="1"/>
          </p:nvPr>
        </p:nvSpPr>
        <p:spPr>
          <a:xfrm>
            <a:off x="467995" y="1772285"/>
            <a:ext cx="8270875" cy="4083685"/>
          </a:xfrm>
        </p:spPr>
        <p:txBody>
          <a:bodyPr>
            <a:noAutofit/>
          </a:bodyPr>
          <a:lstStyle/>
          <a:p>
            <a:pPr lvl="0"/>
            <a:r>
              <a:rPr lang="sr-Latn-RS" sz="1200" dirty="0"/>
              <a:t>Benign (grade I): few mitosis, slow growth, rare relapse, 10-year progression-free survival is 80%,</a:t>
            </a:r>
          </a:p>
          <a:p>
            <a:pPr lvl="0"/>
            <a:r>
              <a:rPr lang="sr-Latn-RS" sz="1200" dirty="0"/>
              <a:t>Atypical (grade II): more aggressive than benign, more mitoses, 7-8 times higher risk of relapse than grade I, 10-year progression-free survival is 40-60%,</a:t>
            </a:r>
          </a:p>
          <a:p>
            <a:pPr lvl="0"/>
            <a:r>
              <a:rPr lang="sr-Latn-RS" sz="1200" dirty="0"/>
              <a:t>Anaplastic (grade III): invasive, poor prognosis; median relapse-free survival is less than 2 years</a:t>
            </a:r>
          </a:p>
          <a:p>
            <a:pPr lvl="0"/>
            <a:endParaRPr lang="sr-Latn-RS" sz="1200" dirty="0"/>
          </a:p>
          <a:p>
            <a:pPr lvl="0"/>
            <a:r>
              <a:rPr lang="sr-Latn-RS" sz="1200" dirty="0"/>
              <a:t>Treatment</a:t>
            </a:r>
          </a:p>
          <a:p>
            <a:pPr lvl="0"/>
            <a:r>
              <a:rPr lang="sr-Latn-RS" sz="1200" b="1" u="sng" dirty="0"/>
              <a:t>Surgery</a:t>
            </a:r>
          </a:p>
          <a:p>
            <a:pPr lvl="0"/>
            <a:r>
              <a:rPr lang="sr-Latn-RS" sz="1200" b="1" u="sng" dirty="0"/>
              <a:t>Radiotherapy</a:t>
            </a:r>
            <a:r>
              <a:rPr lang="sr-Latn-RS" sz="1200" dirty="0"/>
              <a:t>: unresectable or incompletely resectable tumors due to localization (skull base, cavernous sinus, cerebellopontine angle), the patient does not agree to surgery or it is medically contraindicated. Adjuvant approach in subtotal resection of benign and all atypical and malignant meningiomas</a:t>
            </a:r>
          </a:p>
          <a:p>
            <a:pPr lvl="0"/>
            <a:r>
              <a:rPr lang="sr-Latn-RS" sz="1200" dirty="0"/>
              <a:t>Dosage prescription:</a:t>
            </a:r>
          </a:p>
          <a:p>
            <a:pPr lvl="0"/>
            <a:r>
              <a:rPr lang="sr-Latn-RS" sz="1200" dirty="0"/>
              <a:t>Meningioma grade I: 50-54 Gy in 25-30 fractions</a:t>
            </a:r>
          </a:p>
          <a:p>
            <a:pPr lvl="0"/>
            <a:r>
              <a:rPr lang="sr-Latn-RS" sz="1200" dirty="0"/>
              <a:t>Meningioma grade II and III: 60 Gy in 30-33 fractions</a:t>
            </a:r>
          </a:p>
          <a:p>
            <a:pPr lvl="0"/>
            <a:r>
              <a:rPr lang="sr-Latn-RS" sz="1200" dirty="0"/>
              <a:t>Meningioma of the optic nerve: 50-54 Gy in 25-30 fractions</a:t>
            </a:r>
          </a:p>
          <a:p>
            <a:pPr lvl="0"/>
            <a:r>
              <a:rPr lang="sr-Latn-RS" sz="1200" dirty="0"/>
              <a:t>Stereotaxic radiosurgery: 12-20 Gy in one fraction depending on the proximity of critical structures (12 Gy for tumors close to critical structures such as the brainstem, 15-20 Gy if the tumor is not close to extremely critical structures). Doses depend on the size of the tumor: 18 Gy (&lt;1 cm), 16 Gy (1-3 cm), 12-14 Gy (&gt;3 cm)</a:t>
            </a:r>
          </a:p>
          <a:p>
            <a:pPr lvl="0"/>
            <a:endParaRPr lang="sr-Latn-RS" sz="1200" dirty="0"/>
          </a:p>
          <a:p>
            <a:pPr lvl="0"/>
            <a:r>
              <a:rPr lang="en-US" altLang="sr-Latn-RS" sz="1200" b="1" dirty="0"/>
              <a:t>C</a:t>
            </a:r>
            <a:r>
              <a:rPr lang="sr-Latn-RS" sz="1200" b="1" dirty="0"/>
              <a:t>HT</a:t>
            </a:r>
            <a:r>
              <a:rPr lang="sr-Latn-RS" sz="1200" dirty="0"/>
              <a:t>: in tumor progression after RT and in case of recurrent disease (cyclophosphamide, adriamycin, vincristine, interferon-alpha).</a:t>
            </a:r>
          </a:p>
        </p:txBody>
      </p:sp>
      <p:pic>
        <p:nvPicPr>
          <p:cNvPr id="11266" name="Picture 2"/>
          <p:cNvPicPr>
            <a:picLocks noGrp="1" noChangeAspect="1" noChangeArrowheads="1"/>
          </p:cNvPicPr>
          <p:nvPr>
            <p:ph sz="half" idx="2"/>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11667" t="81041" r="5255" b="14413"/>
          <a:stretch>
            <a:fillRect/>
          </a:stretch>
        </p:blipFill>
        <p:spPr bwMode="auto">
          <a:xfrm>
            <a:off x="467995" y="1052195"/>
            <a:ext cx="8472805" cy="767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4"/>
          <p:cNvSpPr txBox="1"/>
          <p:nvPr/>
        </p:nvSpPr>
        <p:spPr>
          <a:xfrm>
            <a:off x="539750" y="6237605"/>
            <a:ext cx="7829550" cy="398780"/>
          </a:xfrm>
          <a:prstGeom prst="rect">
            <a:avLst/>
          </a:prstGeom>
          <a:noFill/>
        </p:spPr>
        <p:txBody>
          <a:bodyPr wrap="square" rtlCol="0">
            <a:spAutoFit/>
          </a:bodyPr>
          <a:lstStyle/>
          <a:p>
            <a:r>
              <a:rPr lang="en-US" sz="1000"/>
              <a:t>Louis DN, Perry A, Wesseling P, Brat DJ, Cree IA, Figarella-Branger D, Hawkins C, Ng HK, Pfister SM, Reifenberger G, Soffietti R, von Deimling A, Ellison DW. The 2021 WHO Classification of Tumors of the Central Nervous System: a summary. Neuro Oncol. 2021 Aug 2;23(8):1231-1251.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Radiotherapy of tumors of the sellar region</a:t>
            </a:r>
          </a:p>
        </p:txBody>
      </p:sp>
      <p:sp>
        <p:nvSpPr>
          <p:cNvPr id="3" name="Content Placeholder 2"/>
          <p:cNvSpPr>
            <a:spLocks noGrp="1"/>
          </p:cNvSpPr>
          <p:nvPr>
            <p:ph sz="half" idx="1"/>
          </p:nvPr>
        </p:nvSpPr>
        <p:spPr>
          <a:xfrm>
            <a:off x="457200" y="3020060"/>
            <a:ext cx="8054975" cy="3106420"/>
          </a:xfrm>
        </p:spPr>
        <p:txBody>
          <a:bodyPr>
            <a:normAutofit fontScale="50000"/>
          </a:bodyPr>
          <a:lstStyle/>
          <a:p>
            <a:pPr>
              <a:buNone/>
            </a:pPr>
            <a:r>
              <a:rPr lang="sr-Latn-CS" altLang="en-US" sz="2400" b="1" u="sng" dirty="0"/>
              <a:t>Craniopharyngioma</a:t>
            </a:r>
          </a:p>
          <a:p>
            <a:pPr>
              <a:buNone/>
            </a:pPr>
            <a:r>
              <a:rPr lang="sr-Latn-CS" altLang="en-US" sz="2400" dirty="0"/>
              <a:t>Benign tumor of epithelial origin - remnant of Rathke's sac</a:t>
            </a:r>
          </a:p>
          <a:p>
            <a:pPr>
              <a:buNone/>
            </a:pPr>
            <a:r>
              <a:rPr lang="sr-Latn-CS" altLang="en-US" sz="2400" dirty="0"/>
              <a:t>Surgery</a:t>
            </a:r>
          </a:p>
          <a:p>
            <a:pPr>
              <a:buNone/>
            </a:pPr>
            <a:r>
              <a:rPr lang="sr-Latn-CS" altLang="en-US" sz="2400" dirty="0"/>
              <a:t>Total resection - curative → postoperative morbidity and mortality</a:t>
            </a:r>
          </a:p>
          <a:p>
            <a:pPr>
              <a:buNone/>
            </a:pPr>
            <a:r>
              <a:rPr lang="sr-Latn-CS" altLang="en-US" sz="2400" dirty="0"/>
              <a:t>GTR is not always feasible</a:t>
            </a:r>
          </a:p>
          <a:p>
            <a:pPr>
              <a:buNone/>
            </a:pPr>
            <a:r>
              <a:rPr lang="sr-Latn-CS" altLang="en-US" sz="2400" dirty="0"/>
              <a:t>Recommendation → limited surgical decompression + postoperative RT</a:t>
            </a:r>
          </a:p>
          <a:p>
            <a:pPr>
              <a:buNone/>
            </a:pPr>
            <a:r>
              <a:rPr lang="sr-Latn-CS" altLang="en-US" sz="2400" dirty="0"/>
              <a:t>Recurrent tumor with a large cystic component</a:t>
            </a:r>
          </a:p>
          <a:p>
            <a:pPr>
              <a:buNone/>
            </a:pPr>
            <a:r>
              <a:rPr lang="sr-Latn-CS" altLang="en-US" sz="2400" dirty="0"/>
              <a:t>Intracavitary brachytherapy (Beta emitters 32P and 90 Yt and Gamma-Beta emitters 186Ph and 198Au)</a:t>
            </a:r>
          </a:p>
          <a:p>
            <a:pPr>
              <a:buNone/>
            </a:pPr>
            <a:r>
              <a:rPr lang="sr-Latn-CS" altLang="en-US" sz="2400" b="1" u="sng" dirty="0"/>
              <a:t>Pituitary adenoma</a:t>
            </a:r>
          </a:p>
          <a:p>
            <a:pPr>
              <a:buNone/>
            </a:pPr>
            <a:r>
              <a:rPr lang="sr-Latn-CS" altLang="en-US" sz="2400" dirty="0"/>
              <a:t>Surgical resection for Tu  1 cm – the therapy of choice</a:t>
            </a:r>
          </a:p>
          <a:p>
            <a:pPr>
              <a:buNone/>
            </a:pPr>
            <a:r>
              <a:rPr lang="sr-Latn-CS" altLang="en-US" sz="2400" dirty="0"/>
              <a:t>Radiotherapy after partial resection</a:t>
            </a:r>
          </a:p>
          <a:p>
            <a:pPr>
              <a:buNone/>
            </a:pPr>
            <a:r>
              <a:rPr lang="sr-Latn-CS" altLang="en-US" sz="2400" dirty="0"/>
              <a:t>Most patients - hormone replacement therapy with dopamine agonists (bromocriptine, Cabergoline, quinagolide, Pergolide) - reduction in tumor size and improvement of symptoms</a:t>
            </a:r>
          </a:p>
          <a:p>
            <a:pPr>
              <a:buNone/>
            </a:pPr>
            <a:r>
              <a:rPr lang="sr-Latn-CS" altLang="en-US" sz="2400" dirty="0"/>
              <a:t>RT: 50-54 Gy in 30 fractions, and dose per fraction 1.67-1.8 Gy</a:t>
            </a:r>
          </a:p>
          <a:p>
            <a:pPr lvl="1"/>
            <a:endParaRPr lang="sr-Latn-CS" altLang="en-US" sz="1800" b="1" dirty="0" smtClean="0">
              <a:solidFill>
                <a:srgbClr val="660066"/>
              </a:solidFill>
              <a:cs typeface="Arial" panose="020B0604020202020204" pitchFamily="34" charset="0"/>
            </a:endParaRPr>
          </a:p>
          <a:p>
            <a:pPr marL="914400" lvl="2" indent="0">
              <a:buNone/>
            </a:pPr>
            <a:endParaRPr lang="sr-Latn-CS" altLang="en-US" sz="1800" b="1" dirty="0">
              <a:solidFill>
                <a:srgbClr val="660066"/>
              </a:solidFill>
              <a:cs typeface="Arial" panose="020B0604020202020204" pitchFamily="34" charset="0"/>
            </a:endParaRPr>
          </a:p>
          <a:p>
            <a:endParaRPr lang="en-US" dirty="0"/>
          </a:p>
        </p:txBody>
      </p:sp>
      <p:pic>
        <p:nvPicPr>
          <p:cNvPr id="12290" name="Picture 2"/>
          <p:cNvPicPr>
            <a:picLocks noGrp="1" noChangeAspect="1" noChangeArrowheads="1"/>
          </p:cNvPicPr>
          <p:nvPr>
            <p:ph sz="half" idx="2"/>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t="75532" b="14077"/>
          <a:stretch>
            <a:fillRect/>
          </a:stretch>
        </p:blipFill>
        <p:spPr bwMode="auto">
          <a:xfrm>
            <a:off x="179705" y="1125220"/>
            <a:ext cx="8383905" cy="18948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Radiotherapy of intracranial germ cell tumors</a:t>
            </a:r>
          </a:p>
        </p:txBody>
      </p:sp>
      <p:sp>
        <p:nvSpPr>
          <p:cNvPr id="3" name="Content Placeholder 2"/>
          <p:cNvSpPr>
            <a:spLocks noGrp="1"/>
          </p:cNvSpPr>
          <p:nvPr>
            <p:ph sz="half" idx="1"/>
          </p:nvPr>
        </p:nvSpPr>
        <p:spPr/>
        <p:txBody>
          <a:bodyPr>
            <a:noAutofit/>
          </a:bodyPr>
          <a:lstStyle/>
          <a:p>
            <a:pPr lvl="0"/>
            <a:r>
              <a:rPr lang="sr-Latn-RS" sz="2000" dirty="0"/>
              <a:t>Germinomas</a:t>
            </a:r>
          </a:p>
          <a:p>
            <a:pPr lvl="0"/>
            <a:r>
              <a:rPr lang="sr-Latn-RS" sz="2000" dirty="0"/>
              <a:t>Embryonic carcinoma</a:t>
            </a:r>
          </a:p>
          <a:p>
            <a:pPr lvl="0"/>
            <a:r>
              <a:rPr lang="sr-Latn-RS" sz="2000" dirty="0"/>
              <a:t>Choriocarcinoma</a:t>
            </a:r>
          </a:p>
          <a:p>
            <a:pPr lvl="0"/>
            <a:r>
              <a:rPr lang="sr-Latn-RS" sz="2000" dirty="0"/>
              <a:t>Endodermal sinus tumor</a:t>
            </a:r>
          </a:p>
          <a:p>
            <a:pPr lvl="0"/>
            <a:r>
              <a:rPr lang="sr-Latn-RS" sz="2000" dirty="0"/>
              <a:t>Teratoma / teratocarcinoma</a:t>
            </a:r>
          </a:p>
          <a:p>
            <a:pPr lvl="0"/>
            <a:r>
              <a:rPr lang="sr-Latn-RS" sz="2000" dirty="0"/>
              <a:t>Mixed germ cell tumors</a:t>
            </a:r>
          </a:p>
          <a:p>
            <a:endParaRPr lang="en-US" sz="2000" dirty="0"/>
          </a:p>
        </p:txBody>
      </p:sp>
      <p:pic>
        <p:nvPicPr>
          <p:cNvPr id="106" name="Content Placeholder 105"/>
          <p:cNvPicPr>
            <a:picLocks noGrp="1"/>
          </p:cNvPicPr>
          <p:nvPr>
            <p:ph sz="half" idx="2"/>
          </p:nvPr>
        </p:nvPicPr>
        <p:blipFill>
          <a:blip r:embed="rId2"/>
          <a:stretch>
            <a:fillRect/>
          </a:stretch>
        </p:blipFill>
        <p:spPr>
          <a:xfrm>
            <a:off x="4648200" y="1600200"/>
            <a:ext cx="4038600" cy="2988310"/>
          </a:xfrm>
          <a:prstGeom prst="rect">
            <a:avLst/>
          </a:prstGeom>
          <a:noFill/>
          <a:ln w="9525">
            <a:noFill/>
          </a:ln>
        </p:spPr>
      </p:pic>
      <p:sp>
        <p:nvSpPr>
          <p:cNvPr id="4" name="Text Box 3"/>
          <p:cNvSpPr txBox="1"/>
          <p:nvPr/>
        </p:nvSpPr>
        <p:spPr>
          <a:xfrm>
            <a:off x="4860290" y="4588510"/>
            <a:ext cx="3733165" cy="398780"/>
          </a:xfrm>
          <a:prstGeom prst="rect">
            <a:avLst/>
          </a:prstGeom>
          <a:noFill/>
        </p:spPr>
        <p:txBody>
          <a:bodyPr wrap="square" rtlCol="0">
            <a:spAutoFit/>
          </a:bodyPr>
          <a:lstStyle/>
          <a:p>
            <a:r>
              <a:rPr lang="en-US" sz="1000"/>
              <a:t>Courtesy: J Stoker et al Phys. Imag. Radiat. Oncol. 10.1016/j.phro.2018.11.001</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Radiotherapy of central nervous system lymphoma</a:t>
            </a:r>
          </a:p>
        </p:txBody>
      </p:sp>
      <p:sp>
        <p:nvSpPr>
          <p:cNvPr id="3" name="Content Placeholder 2"/>
          <p:cNvSpPr>
            <a:spLocks noGrp="1"/>
          </p:cNvSpPr>
          <p:nvPr>
            <p:ph idx="1"/>
          </p:nvPr>
        </p:nvSpPr>
        <p:spPr/>
        <p:txBody>
          <a:bodyPr>
            <a:normAutofit fontScale="40000"/>
          </a:bodyPr>
          <a:lstStyle/>
          <a:p>
            <a:pPr lvl="0"/>
            <a:r>
              <a:rPr lang="sr-Latn-RS" b="1" dirty="0"/>
              <a:t>PCNSL in immunocompetent and</a:t>
            </a:r>
          </a:p>
          <a:p>
            <a:pPr lvl="0"/>
            <a:r>
              <a:rPr lang="sr-Latn-RS" b="1" dirty="0"/>
              <a:t>PCNSL in immunocompromised patients (occurring in congenital or acquired immunodeficiency)</a:t>
            </a:r>
          </a:p>
          <a:p>
            <a:pPr lvl="0"/>
            <a:endParaRPr lang="sr-Latn-RS" dirty="0"/>
          </a:p>
          <a:p>
            <a:pPr lvl="0"/>
            <a:r>
              <a:rPr lang="en-US" altLang="sr-Latn-RS" b="1" dirty="0"/>
              <a:t>C</a:t>
            </a:r>
            <a:r>
              <a:rPr lang="sr-Latn-RS" b="1" dirty="0"/>
              <a:t>HT</a:t>
            </a:r>
            <a:r>
              <a:rPr lang="sr-Latn-RS" dirty="0"/>
              <a:t> - standard in definitive treatment (with or without RT), salvage therapy in disease progression or recurrent disease and as definitive treatment in ocular lymphomas. High doses of methotrexate &gt; 1g/m2.</a:t>
            </a:r>
          </a:p>
          <a:p>
            <a:pPr lvl="0"/>
            <a:endParaRPr lang="sr-Latn-RS" dirty="0"/>
          </a:p>
          <a:p>
            <a:pPr lvl="0"/>
            <a:r>
              <a:rPr lang="sr-Latn-RS" b="1" dirty="0"/>
              <a:t>RT</a:t>
            </a:r>
            <a:r>
              <a:rPr lang="sr-Latn-RS" dirty="0"/>
              <a:t> after HT or as definitive treatment in patients unfit for chemotherapy (KPS≤40, creatinine clearance &lt;50%) and as definitive treatment for ocular lymphomas.</a:t>
            </a:r>
          </a:p>
          <a:p>
            <a:pPr lvl="0"/>
            <a:r>
              <a:rPr lang="sr-Latn-RS" dirty="0"/>
              <a:t>irradiation of the entire endocranium with or without administration of a boost dose</a:t>
            </a:r>
          </a:p>
          <a:p>
            <a:pPr lvl="0"/>
            <a:endParaRPr lang="sr-Latn-RS" dirty="0"/>
          </a:p>
          <a:p>
            <a:pPr lvl="0"/>
            <a:r>
              <a:rPr lang="sr-Latn-RS" dirty="0"/>
              <a:t>If a CR response is achieved: whole brain RT with 24-36Gy (1.5-2Gy). Consider dose reduction or discontinuation of treatment in patients over 60 years of age due to possible serious neurotoxicity.</a:t>
            </a:r>
          </a:p>
          <a:p>
            <a:pPr lvl="0"/>
            <a:r>
              <a:rPr lang="sr-Latn-RS" dirty="0"/>
              <a:t>If CR response not achieved: RT to whole brain with 24-36Gy (1.8-2Gy) with boost to residual disease up to 45Gy (1.8-2Gy).</a:t>
            </a:r>
          </a:p>
          <a:p>
            <a:pPr lvl="0"/>
            <a:endParaRPr lang="sr-Latn-RS" dirty="0"/>
          </a:p>
          <a:p>
            <a:pPr lvl="0"/>
            <a:r>
              <a:rPr lang="sr-Latn-RS" dirty="0"/>
              <a:t>If it was not possible to apply chemotherapy:</a:t>
            </a:r>
          </a:p>
          <a:p>
            <a:pPr lvl="0"/>
            <a:r>
              <a:rPr lang="sr-Latn-RS" dirty="0"/>
              <a:t>Whole brain RT up to 45Gy (1.8-2Gy)</a:t>
            </a:r>
          </a:p>
          <a:p>
            <a:pPr marL="0" lvl="0" indent="0">
              <a:buNone/>
            </a:pPr>
            <a:endParaRPr lang="sr-Latn-RS" dirty="0" smtClean="0"/>
          </a:p>
          <a:p>
            <a:pPr lvl="0"/>
            <a:endParaRPr lang="en-US" dirty="0"/>
          </a:p>
          <a:p>
            <a:endParaRPr 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Head and neck </a:t>
            </a:r>
            <a:r>
              <a:rPr lang="en-US" altLang="sr-Latn-RS" sz="2800" b="1" dirty="0" smtClean="0"/>
              <a:t>cancer </a:t>
            </a:r>
            <a:r>
              <a:rPr lang="sr-Latn-RS" sz="2800" b="1" dirty="0" smtClean="0"/>
              <a:t>radiotherapy</a:t>
            </a:r>
          </a:p>
        </p:txBody>
      </p:sp>
      <p:sp>
        <p:nvSpPr>
          <p:cNvPr id="3" name="Content Placeholder 2"/>
          <p:cNvSpPr>
            <a:spLocks noGrp="1"/>
          </p:cNvSpPr>
          <p:nvPr>
            <p:ph sz="half" idx="1"/>
          </p:nvPr>
        </p:nvSpPr>
        <p:spPr/>
        <p:txBody>
          <a:bodyPr>
            <a:normAutofit/>
          </a:bodyPr>
          <a:lstStyle/>
          <a:p>
            <a:r>
              <a:rPr lang="en-US" sz="2000"/>
              <a:t>Oral cavity</a:t>
            </a:r>
          </a:p>
          <a:p>
            <a:r>
              <a:rPr lang="en-US" sz="2000"/>
              <a:t>Oropharynx</a:t>
            </a:r>
          </a:p>
          <a:p>
            <a:r>
              <a:rPr lang="en-US" sz="2000"/>
              <a:t>Epipharynx</a:t>
            </a:r>
          </a:p>
          <a:p>
            <a:r>
              <a:rPr lang="en-US" sz="2000"/>
              <a:t>Hypopharynx</a:t>
            </a:r>
          </a:p>
          <a:p>
            <a:r>
              <a:rPr lang="en-US" sz="2000"/>
              <a:t>Larynx</a:t>
            </a:r>
          </a:p>
          <a:p>
            <a:r>
              <a:rPr lang="en-US" sz="2000"/>
              <a:t>Paranasal sinuses</a:t>
            </a:r>
          </a:p>
          <a:p>
            <a:r>
              <a:rPr lang="en-US" sz="2000"/>
              <a:t>Salivary glands</a:t>
            </a:r>
          </a:p>
          <a:p>
            <a:r>
              <a:rPr lang="en-US" sz="2000"/>
              <a:t>Regional lymph nodes - neck levels from I-VI +</a:t>
            </a:r>
          </a:p>
          <a:p>
            <a:endParaRPr lang="en-US" dirty="0"/>
          </a:p>
        </p:txBody>
      </p:sp>
      <p:sp>
        <p:nvSpPr>
          <p:cNvPr id="5" name="Content Placeholder 4"/>
          <p:cNvSpPr>
            <a:spLocks noGrp="1"/>
          </p:cNvSpPr>
          <p:nvPr>
            <p:ph sz="half" idx="2"/>
          </p:nvPr>
        </p:nvSpPr>
        <p:spPr/>
        <p:txBody>
          <a:bodyPr/>
          <a:lstStyle/>
          <a:p>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Head and neck </a:t>
            </a:r>
            <a:r>
              <a:rPr lang="en-US" altLang="sr-Latn-RS" sz="2800" b="1" dirty="0" smtClean="0">
                <a:sym typeface="+mn-ea"/>
              </a:rPr>
              <a:t>cancer definitive </a:t>
            </a:r>
            <a:r>
              <a:rPr lang="sr-Latn-RS" sz="2800" b="1" dirty="0" smtClean="0">
                <a:sym typeface="+mn-ea"/>
              </a:rPr>
              <a:t>radiotherapy</a:t>
            </a:r>
            <a:endParaRPr lang="en-US" sz="2800" b="1" dirty="0"/>
          </a:p>
        </p:txBody>
      </p:sp>
      <p:sp>
        <p:nvSpPr>
          <p:cNvPr id="3" name="Content Placeholder 2"/>
          <p:cNvSpPr>
            <a:spLocks noGrp="1"/>
          </p:cNvSpPr>
          <p:nvPr>
            <p:ph sz="half" idx="1"/>
          </p:nvPr>
        </p:nvSpPr>
        <p:spPr>
          <a:xfrm>
            <a:off x="323850" y="2153285"/>
            <a:ext cx="5387975" cy="3765550"/>
          </a:xfrm>
        </p:spPr>
        <p:txBody>
          <a:bodyPr>
            <a:noAutofit/>
          </a:bodyPr>
          <a:lstStyle/>
          <a:p>
            <a:pPr marL="0" indent="0">
              <a:buNone/>
            </a:pPr>
            <a:r>
              <a:rPr sz="2000" b="1"/>
              <a:t>For unresectable head and neck tumors, radical RT ± </a:t>
            </a:r>
            <a:r>
              <a:rPr lang="en-US" sz="2000" b="1"/>
              <a:t>C</a:t>
            </a:r>
            <a:r>
              <a:rPr sz="2000" b="1"/>
              <a:t>HT</a:t>
            </a:r>
          </a:p>
          <a:p>
            <a:r>
              <a:rPr sz="2000"/>
              <a:t>Locally advanced tumors of CS III and IV</a:t>
            </a:r>
          </a:p>
          <a:p>
            <a:r>
              <a:rPr sz="2000"/>
              <a:t>Locally advanced tumors after neoadjuvant</a:t>
            </a:r>
          </a:p>
          <a:p>
            <a:pPr marL="0" indent="0">
              <a:buNone/>
            </a:pPr>
            <a:r>
              <a:rPr lang="en-US" sz="2000" b="1"/>
              <a:t>C</a:t>
            </a:r>
            <a:r>
              <a:rPr sz="2000" b="1"/>
              <a:t>HT and achieved partial response (PR)</a:t>
            </a:r>
          </a:p>
          <a:p>
            <a:r>
              <a:rPr sz="2000"/>
              <a:t>Resectable tumors with the goal of organ preservation RT + </a:t>
            </a:r>
            <a:r>
              <a:rPr lang="en-US" sz="2000"/>
              <a:t>C</a:t>
            </a:r>
            <a:r>
              <a:rPr sz="2000"/>
              <a:t>HT</a:t>
            </a:r>
          </a:p>
          <a:p>
            <a:r>
              <a:rPr sz="2000"/>
              <a:t>(Optional: concomitant Cetuximab biotherapy)</a:t>
            </a:r>
          </a:p>
          <a:p>
            <a:pPr marL="0" indent="0">
              <a:buNone/>
            </a:pPr>
            <a:r>
              <a:rPr sz="2000" b="1"/>
              <a:t>Definitive RT in early stages (results similar to surgery)</a:t>
            </a:r>
            <a:r>
              <a:rPr lang="en-US" sz="2000" b="1" dirty="0" smtClean="0"/>
              <a:t> </a:t>
            </a:r>
            <a:endParaRPr lang="sr-Latn-RS" sz="2000" b="1" dirty="0" smtClean="0"/>
          </a:p>
          <a:p>
            <a:pPr marL="0" indent="0">
              <a:buNone/>
            </a:pPr>
            <a:endParaRPr lang="sr-Latn-RS" sz="1600" dirty="0" smtClean="0"/>
          </a:p>
          <a:p>
            <a:pPr marL="0" indent="0">
              <a:buNone/>
            </a:pPr>
            <a:endParaRPr lang="sr-Latn-RS" sz="1600" dirty="0" smtClean="0"/>
          </a:p>
        </p:txBody>
      </p:sp>
      <p:pic>
        <p:nvPicPr>
          <p:cNvPr id="107" name="Content Placeholder 106"/>
          <p:cNvPicPr>
            <a:picLocks noGrp="1"/>
          </p:cNvPicPr>
          <p:nvPr>
            <p:ph sz="half" idx="2"/>
          </p:nvPr>
        </p:nvPicPr>
        <p:blipFill>
          <a:blip r:embed="rId2"/>
          <a:stretch>
            <a:fillRect/>
          </a:stretch>
        </p:blipFill>
        <p:spPr>
          <a:xfrm>
            <a:off x="5940425" y="1989455"/>
            <a:ext cx="3164205" cy="2932430"/>
          </a:xfrm>
          <a:prstGeom prst="rect">
            <a:avLst/>
          </a:prstGeom>
          <a:noFill/>
          <a:ln w="9525">
            <a:noFill/>
          </a:ln>
        </p:spPr>
      </p:pic>
      <p:sp>
        <p:nvSpPr>
          <p:cNvPr id="4" name="Text Box 3"/>
          <p:cNvSpPr txBox="1"/>
          <p:nvPr/>
        </p:nvSpPr>
        <p:spPr>
          <a:xfrm>
            <a:off x="5940425" y="5301615"/>
            <a:ext cx="3060065" cy="706755"/>
          </a:xfrm>
          <a:prstGeom prst="rect">
            <a:avLst/>
          </a:prstGeom>
          <a:noFill/>
        </p:spPr>
        <p:txBody>
          <a:bodyPr wrap="square" rtlCol="0">
            <a:spAutoFit/>
          </a:bodyPr>
          <a:lstStyle/>
          <a:p>
            <a:r>
              <a:rPr lang="sr-Latn-RS" altLang="en-US" sz="1000"/>
              <a:t>Slika dostupna na: </a:t>
            </a:r>
            <a:r>
              <a:rPr lang="en-US" sz="1000"/>
              <a:t>Radiation Speeds Up Biological Aging in Head and Neck Cancer</a:t>
            </a:r>
            <a:r>
              <a:rPr lang="sr-Latn-RS" altLang="en-US" sz="1000"/>
              <a:t>. At: https://www.medpagetoday.com/hematologyoncology/othercancers/92872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Lymphatic drainage of the vulva</a:t>
            </a:r>
          </a:p>
        </p:txBody>
      </p:sp>
      <p:sp>
        <p:nvSpPr>
          <p:cNvPr id="3" name="Content Placeholder 2"/>
          <p:cNvSpPr>
            <a:spLocks noGrp="1"/>
          </p:cNvSpPr>
          <p:nvPr>
            <p:ph idx="1"/>
          </p:nvPr>
        </p:nvSpPr>
        <p:spPr/>
        <p:txBody>
          <a:bodyPr/>
          <a:lstStyle/>
          <a:p>
            <a:endParaRPr lang="en-US"/>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Head and neck </a:t>
            </a:r>
            <a:r>
              <a:rPr lang="en-US" altLang="sr-Latn-RS" sz="2800" b="1" dirty="0" smtClean="0">
                <a:sym typeface="+mn-ea"/>
              </a:rPr>
              <a:t>cancer postoperative </a:t>
            </a:r>
            <a:r>
              <a:rPr lang="sr-Latn-RS" sz="2800" b="1" dirty="0" smtClean="0">
                <a:sym typeface="+mn-ea"/>
              </a:rPr>
              <a:t>radiotherapy</a:t>
            </a:r>
            <a:endParaRPr lang="en-US" sz="2800" b="1" dirty="0"/>
          </a:p>
        </p:txBody>
      </p:sp>
      <p:sp>
        <p:nvSpPr>
          <p:cNvPr id="3" name="Content Placeholder 2"/>
          <p:cNvSpPr>
            <a:spLocks noGrp="1"/>
          </p:cNvSpPr>
          <p:nvPr>
            <p:ph sz="half" idx="1"/>
          </p:nvPr>
        </p:nvSpPr>
        <p:spPr>
          <a:xfrm>
            <a:off x="323850" y="1196975"/>
            <a:ext cx="5387975" cy="4721860"/>
          </a:xfrm>
        </p:spPr>
        <p:txBody>
          <a:bodyPr>
            <a:noAutofit/>
          </a:bodyPr>
          <a:lstStyle/>
          <a:p>
            <a:pPr marL="0" indent="0">
              <a:buNone/>
            </a:pPr>
            <a:endParaRPr lang="sr-Latn-RS" sz="1600" dirty="0" smtClean="0"/>
          </a:p>
          <a:p>
            <a:pPr marL="0" indent="0">
              <a:buNone/>
            </a:pPr>
            <a:r>
              <a:rPr sz="2000" b="1"/>
              <a:t>Postoperative RT ± </a:t>
            </a:r>
            <a:r>
              <a:rPr lang="en-US" sz="2000" b="1"/>
              <a:t>C</a:t>
            </a:r>
            <a:r>
              <a:rPr sz="2000" b="1"/>
              <a:t>HT potentiation</a:t>
            </a:r>
          </a:p>
          <a:p>
            <a:r>
              <a:rPr sz="2000" b="1"/>
              <a:t> </a:t>
            </a:r>
            <a:r>
              <a:rPr sz="2000"/>
              <a:t> positive resection margins</a:t>
            </a:r>
          </a:p>
          <a:p>
            <a:r>
              <a:rPr sz="2000"/>
              <a:t>  lymphnodal metastases</a:t>
            </a:r>
          </a:p>
          <a:p>
            <a:r>
              <a:rPr sz="2000"/>
              <a:t>  extracapsular spread in lymphnodal metastases</a:t>
            </a:r>
          </a:p>
          <a:p>
            <a:r>
              <a:rPr sz="2000"/>
              <a:t>  close resection margin (&lt;5mm)</a:t>
            </a:r>
          </a:p>
          <a:p>
            <a:r>
              <a:rPr sz="2000"/>
              <a:t>  soft tissue and skeletal muscle invasion</a:t>
            </a:r>
          </a:p>
          <a:p>
            <a:r>
              <a:rPr sz="2000"/>
              <a:t>  multicentric primary tumor</a:t>
            </a:r>
          </a:p>
          <a:p>
            <a:r>
              <a:rPr sz="2000"/>
              <a:t>  perineural invasion</a:t>
            </a:r>
          </a:p>
          <a:p>
            <a:r>
              <a:rPr sz="2000"/>
              <a:t>  lymphovascular invasion</a:t>
            </a:r>
          </a:p>
          <a:p>
            <a:r>
              <a:rPr sz="2000"/>
              <a:t>  poor histological differentiation of the tumor (G3)</a:t>
            </a:r>
          </a:p>
          <a:p>
            <a:r>
              <a:rPr sz="2000"/>
              <a:t>  T3-T4 tumors</a:t>
            </a:r>
          </a:p>
        </p:txBody>
      </p:sp>
      <p:pic>
        <p:nvPicPr>
          <p:cNvPr id="107" name="Content Placeholder 106"/>
          <p:cNvPicPr>
            <a:picLocks noGrp="1"/>
          </p:cNvPicPr>
          <p:nvPr>
            <p:ph sz="half" idx="2"/>
          </p:nvPr>
        </p:nvPicPr>
        <p:blipFill>
          <a:blip r:embed="rId2"/>
          <a:stretch>
            <a:fillRect/>
          </a:stretch>
        </p:blipFill>
        <p:spPr>
          <a:xfrm>
            <a:off x="5940425" y="1989455"/>
            <a:ext cx="3164205" cy="2932430"/>
          </a:xfrm>
          <a:prstGeom prst="rect">
            <a:avLst/>
          </a:prstGeom>
          <a:noFill/>
          <a:ln w="9525">
            <a:noFill/>
          </a:ln>
        </p:spPr>
      </p:pic>
      <p:sp>
        <p:nvSpPr>
          <p:cNvPr id="4" name="Text Box 3"/>
          <p:cNvSpPr txBox="1"/>
          <p:nvPr/>
        </p:nvSpPr>
        <p:spPr>
          <a:xfrm>
            <a:off x="5940425" y="5301615"/>
            <a:ext cx="3060065" cy="706755"/>
          </a:xfrm>
          <a:prstGeom prst="rect">
            <a:avLst/>
          </a:prstGeom>
          <a:noFill/>
        </p:spPr>
        <p:txBody>
          <a:bodyPr wrap="square" rtlCol="0">
            <a:spAutoFit/>
          </a:bodyPr>
          <a:lstStyle/>
          <a:p>
            <a:r>
              <a:rPr lang="sr-Latn-RS" altLang="en-US" sz="1000"/>
              <a:t>Slika dostupna na: </a:t>
            </a:r>
            <a:r>
              <a:rPr lang="en-US" sz="1000"/>
              <a:t>Radiation Speeds Up Biological Aging in Head and Neck Cancer</a:t>
            </a:r>
            <a:r>
              <a:rPr lang="sr-Latn-RS" altLang="en-US" sz="1000"/>
              <a:t>. At: https://www.medpagetoday.com/hematologyoncology/othercancers/92872</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Head and neck </a:t>
            </a:r>
            <a:r>
              <a:rPr lang="en-US" altLang="sr-Latn-RS" sz="2800" b="1" dirty="0" smtClean="0">
                <a:sym typeface="+mn-ea"/>
              </a:rPr>
              <a:t>cancer </a:t>
            </a:r>
            <a:r>
              <a:rPr lang="sr-Latn-RS" sz="2800" b="1" dirty="0" smtClean="0">
                <a:sym typeface="+mn-ea"/>
              </a:rPr>
              <a:t>radiotherapy</a:t>
            </a:r>
            <a:endParaRPr lang="en-US" sz="2800" dirty="0"/>
          </a:p>
        </p:txBody>
      </p:sp>
      <p:sp>
        <p:nvSpPr>
          <p:cNvPr id="3" name="Content Placeholder 2"/>
          <p:cNvSpPr>
            <a:spLocks noGrp="1"/>
          </p:cNvSpPr>
          <p:nvPr>
            <p:ph idx="1"/>
          </p:nvPr>
        </p:nvSpPr>
        <p:spPr/>
        <p:txBody>
          <a:bodyPr>
            <a:normAutofit fontScale="40000"/>
          </a:bodyPr>
          <a:lstStyle/>
          <a:p>
            <a:pPr marL="0" indent="0">
              <a:buNone/>
            </a:pPr>
            <a:r>
              <a:rPr lang="en-US" b="1" u="sng"/>
              <a:t>Radical dose:</a:t>
            </a:r>
            <a:r>
              <a:rPr lang="en-US" u="sng"/>
              <a:t> </a:t>
            </a:r>
            <a:r>
              <a:rPr lang="en-US"/>
              <a:t>66-70 Gy in 33-35 fractions</a:t>
            </a:r>
          </a:p>
          <a:p>
            <a:pPr marL="0" indent="0">
              <a:buNone/>
            </a:pPr>
            <a:endParaRPr lang="en-US"/>
          </a:p>
          <a:p>
            <a:pPr marL="0" indent="0">
              <a:buNone/>
            </a:pPr>
            <a:r>
              <a:rPr lang="en-US" b="1" u="sng"/>
              <a:t>Postoperative dose:</a:t>
            </a:r>
          </a:p>
          <a:p>
            <a:pPr marL="0" indent="0">
              <a:buNone/>
            </a:pPr>
            <a:r>
              <a:rPr lang="en-US"/>
              <a:t>High-risk region: 64-66 Gy in 32-33 fractions</a:t>
            </a:r>
          </a:p>
          <a:p>
            <a:pPr marL="0" indent="0">
              <a:buNone/>
            </a:pPr>
            <a:r>
              <a:rPr lang="en-US"/>
              <a:t>Intermediate risk region: 60 Gy in 30 fractions</a:t>
            </a:r>
          </a:p>
          <a:p>
            <a:pPr marL="0" indent="0">
              <a:buNone/>
            </a:pPr>
            <a:r>
              <a:rPr lang="en-US"/>
              <a:t>Low-risk region: 44-50 Gy in 22-25 fractions</a:t>
            </a:r>
          </a:p>
          <a:p>
            <a:pPr marL="0" indent="0">
              <a:buNone/>
            </a:pPr>
            <a:r>
              <a:rPr lang="en-US"/>
              <a:t> </a:t>
            </a:r>
          </a:p>
          <a:p>
            <a:pPr marL="0" indent="0">
              <a:buNone/>
            </a:pPr>
            <a:r>
              <a:rPr lang="en-US" b="1" u="sng"/>
              <a:t>With the simultaneous integrated boost (SiB) technique:</a:t>
            </a:r>
          </a:p>
          <a:p>
            <a:pPr marL="0" indent="0">
              <a:buNone/>
            </a:pPr>
            <a:r>
              <a:rPr lang="en-US"/>
              <a:t>High-risk region: 70 Gy in 33 fractions</a:t>
            </a:r>
          </a:p>
          <a:p>
            <a:pPr marL="0" indent="0">
              <a:buNone/>
            </a:pPr>
            <a:r>
              <a:rPr lang="en-US"/>
              <a:t>Intermediate risk region: 60 Gy in 33 fractions</a:t>
            </a:r>
          </a:p>
          <a:p>
            <a:pPr marL="0" indent="0">
              <a:buNone/>
            </a:pPr>
            <a:r>
              <a:rPr lang="en-US"/>
              <a:t>Low-risk region: 50-54 Gy in 33 fractions</a:t>
            </a:r>
          </a:p>
          <a:p>
            <a:pPr marL="0" indent="0">
              <a:buNone/>
            </a:pPr>
            <a:endParaRPr lang="en-US"/>
          </a:p>
          <a:p>
            <a:pPr marL="0" indent="0">
              <a:buNone/>
            </a:pPr>
            <a:r>
              <a:rPr lang="en-US" b="1" u="sng"/>
              <a:t>Alternative dose prescription for the SiB technique:</a:t>
            </a:r>
          </a:p>
          <a:p>
            <a:pPr marL="0" indent="0">
              <a:buNone/>
            </a:pPr>
            <a:r>
              <a:rPr lang="en-US"/>
              <a:t>High-risk region: 70 Gy in 35 fractions</a:t>
            </a:r>
          </a:p>
          <a:p>
            <a:pPr marL="0" indent="0">
              <a:buNone/>
            </a:pPr>
            <a:r>
              <a:rPr lang="en-US"/>
              <a:t>Intermediate risk region: 63 Gy in 35 fractions</a:t>
            </a:r>
          </a:p>
          <a:p>
            <a:pPr marL="0" indent="0">
              <a:buNone/>
            </a:pPr>
            <a:r>
              <a:rPr lang="en-US"/>
              <a:t>Low-risk region: 56 Gy in 35 fractions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Radiotolerance of organs at risk according to the QUANTEC study</a:t>
            </a:r>
          </a:p>
        </p:txBody>
      </p:sp>
      <p:graphicFrame>
        <p:nvGraphicFramePr>
          <p:cNvPr id="4" name="Content Placeholder 3"/>
          <p:cNvGraphicFramePr>
            <a:graphicFrameLocks noGrp="1"/>
          </p:cNvGraphicFramePr>
          <p:nvPr>
            <p:ph idx="1"/>
          </p:nvPr>
        </p:nvGraphicFramePr>
        <p:xfrm>
          <a:off x="457200" y="1600200"/>
          <a:ext cx="8229600" cy="4925144"/>
        </p:xfrm>
        <a:graphic>
          <a:graphicData uri="http://schemas.openxmlformats.org/drawingml/2006/table">
            <a:tbl>
              <a:tblPr firstRow="1" bandRow="1">
                <a:tableStyleId>{5C22544A-7EE6-4342-B048-85BDC9FD1C3A}</a:tableStyleId>
              </a:tblPr>
              <a:tblGrid>
                <a:gridCol w="4114800"/>
                <a:gridCol w="4114800"/>
              </a:tblGrid>
              <a:tr h="4925144">
                <a:tc>
                  <a:txBody>
                    <a:bodyPr/>
                    <a:lstStyle/>
                    <a:p>
                      <a:pPr marL="285750" indent="-285750">
                        <a:buFont typeface="Arial" panose="020B0604020202020204" pitchFamily="34" charset="0"/>
                        <a:buChar char="•"/>
                      </a:pPr>
                      <a:r>
                        <a:rPr b="1" smtClean="0">
                          <a:solidFill>
                            <a:schemeClr val="tx1"/>
                          </a:solidFill>
                        </a:rPr>
                        <a:t>Spinal cord</a:t>
                      </a:r>
                      <a:r>
                        <a:rPr b="0" smtClean="0">
                          <a:solidFill>
                            <a:schemeClr val="tx1"/>
                          </a:solidFill>
                        </a:rPr>
                        <a:t> Dmax ≦ 45 Gy (optional ≦</a:t>
                      </a:r>
                      <a:r>
                        <a:rPr lang="en-US" b="0" smtClean="0">
                          <a:solidFill>
                            <a:schemeClr val="tx1"/>
                          </a:solidFill>
                        </a:rPr>
                        <a:t> </a:t>
                      </a:r>
                      <a:r>
                        <a:rPr b="0" smtClean="0">
                          <a:solidFill>
                            <a:schemeClr val="tx1"/>
                          </a:solidFill>
                        </a:rPr>
                        <a:t>50</a:t>
                      </a:r>
                      <a:r>
                        <a:rPr lang="en-US" b="0" smtClean="0">
                          <a:solidFill>
                            <a:schemeClr val="tx1"/>
                          </a:solidFill>
                        </a:rPr>
                        <a:t> </a:t>
                      </a:r>
                      <a:r>
                        <a:rPr b="0" smtClean="0">
                          <a:solidFill>
                            <a:schemeClr val="tx1"/>
                          </a:solidFill>
                        </a:rPr>
                        <a:t>Gy)</a:t>
                      </a:r>
                    </a:p>
                    <a:p>
                      <a:pPr marL="285750" indent="-285750">
                        <a:buFont typeface="Arial" panose="020B0604020202020204" pitchFamily="34" charset="0"/>
                        <a:buChar char="•"/>
                      </a:pPr>
                      <a:r>
                        <a:rPr b="1" smtClean="0">
                          <a:solidFill>
                            <a:schemeClr val="tx1"/>
                          </a:solidFill>
                        </a:rPr>
                        <a:t>Eye lens</a:t>
                      </a:r>
                      <a:r>
                        <a:rPr b="0" smtClean="0">
                          <a:solidFill>
                            <a:schemeClr val="tx1"/>
                          </a:solidFill>
                        </a:rPr>
                        <a:t> Dmax ≦ 8Gy (optional Dmax≦ 10 Gy)</a:t>
                      </a:r>
                    </a:p>
                    <a:p>
                      <a:pPr marL="285750" indent="-285750">
                        <a:buFont typeface="Arial" panose="020B0604020202020204" pitchFamily="34" charset="0"/>
                        <a:buChar char="•"/>
                      </a:pPr>
                      <a:r>
                        <a:rPr b="1" smtClean="0">
                          <a:solidFill>
                            <a:schemeClr val="tx1"/>
                          </a:solidFill>
                        </a:rPr>
                        <a:t>Optic nerve/chiasm</a:t>
                      </a:r>
                      <a:r>
                        <a:rPr b="0" smtClean="0">
                          <a:solidFill>
                            <a:schemeClr val="tx1"/>
                          </a:solidFill>
                        </a:rPr>
                        <a:t> Dmax&lt;55 Gy Dmean&lt;50 Gy</a:t>
                      </a:r>
                    </a:p>
                    <a:p>
                      <a:pPr marL="285750" indent="-285750">
                        <a:buFont typeface="Arial" panose="020B0604020202020204" pitchFamily="34" charset="0"/>
                        <a:buChar char="•"/>
                      </a:pPr>
                      <a:r>
                        <a:rPr b="1" smtClean="0">
                          <a:solidFill>
                            <a:schemeClr val="tx1"/>
                          </a:solidFill>
                        </a:rPr>
                        <a:t>Mandible</a:t>
                      </a:r>
                      <a:r>
                        <a:rPr b="0" smtClean="0">
                          <a:solidFill>
                            <a:schemeClr val="tx1"/>
                          </a:solidFill>
                        </a:rPr>
                        <a:t> Dmax&lt;70 Gy</a:t>
                      </a:r>
                    </a:p>
                    <a:p>
                      <a:pPr marL="285750" indent="-285750">
                        <a:buFont typeface="Arial" panose="020B0604020202020204" pitchFamily="34" charset="0"/>
                        <a:buChar char="•"/>
                      </a:pPr>
                      <a:r>
                        <a:rPr b="1" smtClean="0">
                          <a:solidFill>
                            <a:schemeClr val="tx1"/>
                          </a:solidFill>
                        </a:rPr>
                        <a:t>Cochlea</a:t>
                      </a:r>
                      <a:r>
                        <a:rPr b="0" smtClean="0">
                          <a:solidFill>
                            <a:schemeClr val="tx1"/>
                          </a:solidFill>
                        </a:rPr>
                        <a:t> Dmean ≦ 45 Gy</a:t>
                      </a:r>
                    </a:p>
                    <a:p>
                      <a:pPr marL="285750" indent="-285750">
                        <a:buFont typeface="Arial" panose="020B0604020202020204" pitchFamily="34" charset="0"/>
                        <a:buChar char="•"/>
                      </a:pPr>
                      <a:r>
                        <a:rPr b="1" smtClean="0">
                          <a:solidFill>
                            <a:schemeClr val="tx1"/>
                          </a:solidFill>
                        </a:rPr>
                        <a:t>Parotid glands</a:t>
                      </a:r>
                      <a:r>
                        <a:rPr b="0" smtClean="0">
                          <a:solidFill>
                            <a:schemeClr val="tx1"/>
                          </a:solidFill>
                        </a:rPr>
                        <a:t> </a:t>
                      </a:r>
                    </a:p>
                    <a:p>
                      <a:pPr marL="285750" indent="-285750">
                        <a:buFont typeface="Arial" panose="020B0604020202020204" pitchFamily="34" charset="0"/>
                        <a:buChar char="•"/>
                      </a:pPr>
                      <a:r>
                        <a:rPr b="0" smtClean="0">
                          <a:solidFill>
                            <a:schemeClr val="tx1"/>
                          </a:solidFill>
                        </a:rPr>
                        <a:t>When one parotid gland is spared: Dmean &lt; 20 Gy</a:t>
                      </a:r>
                    </a:p>
                    <a:p>
                      <a:pPr marL="285750" indent="-285750">
                        <a:buFont typeface="Arial" panose="020B0604020202020204" pitchFamily="34" charset="0"/>
                        <a:buChar char="•"/>
                      </a:pPr>
                      <a:r>
                        <a:rPr b="0" smtClean="0">
                          <a:solidFill>
                            <a:schemeClr val="tx1"/>
                          </a:solidFill>
                        </a:rPr>
                        <a:t>When both parotid glands are spared:</a:t>
                      </a:r>
                    </a:p>
                    <a:p>
                      <a:pPr marL="285750" indent="-285750">
                        <a:buFont typeface="Arial" panose="020B0604020202020204" pitchFamily="34" charset="0"/>
                        <a:buChar char="•"/>
                      </a:pPr>
                      <a:r>
                        <a:rPr b="0" smtClean="0">
                          <a:solidFill>
                            <a:schemeClr val="tx1"/>
                          </a:solidFill>
                        </a:rPr>
                        <a:t>Dmean &lt; 25 Gy</a:t>
                      </a:r>
                    </a:p>
                    <a:p>
                      <a:pPr marL="285750" indent="-285750">
                        <a:buFont typeface="Arial" panose="020B0604020202020204" pitchFamily="34" charset="0"/>
                        <a:buChar char="•"/>
                      </a:pPr>
                      <a:r>
                        <a:rPr b="1" smtClean="0">
                          <a:solidFill>
                            <a:schemeClr val="tx1"/>
                          </a:solidFill>
                        </a:rPr>
                        <a:t>Brain</a:t>
                      </a:r>
                      <a:r>
                        <a:rPr b="0" smtClean="0">
                          <a:solidFill>
                            <a:schemeClr val="tx1"/>
                          </a:solidFill>
                        </a:rPr>
                        <a:t> Dmax&lt;60 Gy</a:t>
                      </a:r>
                    </a:p>
                    <a:p>
                      <a:pPr marL="285750" indent="-285750">
                        <a:buFont typeface="Arial" panose="020B0604020202020204" pitchFamily="34" charset="0"/>
                        <a:buChar char="•"/>
                      </a:pPr>
                      <a:r>
                        <a:rPr b="1" smtClean="0">
                          <a:solidFill>
                            <a:schemeClr val="tx1"/>
                          </a:solidFill>
                        </a:rPr>
                        <a:t>Brachial plexus</a:t>
                      </a:r>
                      <a:r>
                        <a:rPr b="0" smtClean="0">
                          <a:solidFill>
                            <a:schemeClr val="tx1"/>
                          </a:solidFill>
                        </a:rPr>
                        <a:t> Dmax&lt;60 Gy</a:t>
                      </a:r>
                    </a:p>
                    <a:p>
                      <a:pPr marL="285750" indent="-285750">
                        <a:buFont typeface="Arial" panose="020B0604020202020204" pitchFamily="34" charset="0"/>
                        <a:buChar char="•"/>
                      </a:pPr>
                      <a:r>
                        <a:rPr b="1" smtClean="0">
                          <a:solidFill>
                            <a:schemeClr val="tx1"/>
                          </a:solidFill>
                        </a:rPr>
                        <a:t>Esophagus</a:t>
                      </a:r>
                      <a:r>
                        <a:rPr b="0" smtClean="0">
                          <a:solidFill>
                            <a:schemeClr val="tx1"/>
                          </a:solidFill>
                        </a:rPr>
                        <a:t> V35&lt;50%; Dmax&lt;74 Gy</a:t>
                      </a:r>
                    </a:p>
                    <a:p>
                      <a:pPr marL="285750" indent="-285750">
                        <a:buFont typeface="Arial" panose="020B0604020202020204" pitchFamily="34" charset="0"/>
                        <a:buChar char="•"/>
                      </a:pPr>
                      <a:r>
                        <a:rPr b="1" smtClean="0">
                          <a:solidFill>
                            <a:schemeClr val="tx1"/>
                          </a:solidFill>
                        </a:rPr>
                        <a:t>Larynx</a:t>
                      </a:r>
                      <a:r>
                        <a:rPr b="0" smtClean="0">
                          <a:solidFill>
                            <a:schemeClr val="tx1"/>
                          </a:solidFill>
                        </a:rPr>
                        <a:t> Dmean &lt; 44Gy; V50&lt;27%</a:t>
                      </a:r>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defRPr/>
                      </a:pPr>
                      <a:endParaRPr lang="en-US" dirty="0" smtClean="0"/>
                    </a:p>
                    <a:p>
                      <a:endParaRPr lang="en-US" dirty="0" smtClean="0"/>
                    </a:p>
                  </a:txBody>
                  <a:tcPr>
                    <a:solidFill>
                      <a:schemeClr val="bg1"/>
                    </a:solidFill>
                  </a:tcPr>
                </a:tc>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110" b="1"/>
              <a:t>Benign conditions – indications for radiotherapy</a:t>
            </a:r>
          </a:p>
        </p:txBody>
      </p:sp>
      <p:sp>
        <p:nvSpPr>
          <p:cNvPr id="5" name="Text Box 4"/>
          <p:cNvSpPr txBox="1"/>
          <p:nvPr/>
        </p:nvSpPr>
        <p:spPr>
          <a:xfrm>
            <a:off x="664845" y="1527810"/>
            <a:ext cx="7795260" cy="3477895"/>
          </a:xfrm>
          <a:prstGeom prst="rect">
            <a:avLst/>
          </a:prstGeom>
          <a:noFill/>
        </p:spPr>
        <p:txBody>
          <a:bodyPr wrap="square" rtlCol="0">
            <a:noAutofit/>
          </a:bodyPr>
          <a:lstStyle/>
          <a:p>
            <a:pPr marL="285750" indent="-285750">
              <a:buFont typeface="Arial" panose="020B0604020202020204" pitchFamily="34" charset="0"/>
              <a:buChar char="•"/>
            </a:pPr>
            <a:r>
              <a:rPr lang="en-US"/>
              <a:t>RT for non-malignant indications certainly has a place in modern medicine, and there is considerable evidence for the utility of low- to intermediate-dose RT for treating a range of specific indications. </a:t>
            </a:r>
          </a:p>
          <a:p>
            <a:pPr marL="285750" indent="-285750">
              <a:buFont typeface="Arial" panose="020B0604020202020204" pitchFamily="34" charset="0"/>
              <a:buChar char="•"/>
            </a:pPr>
            <a:endParaRPr lang="en-US"/>
          </a:p>
          <a:p>
            <a:pPr indent="0">
              <a:buFont typeface="Arial" panose="020B0604020202020204" pitchFamily="34" charset="0"/>
              <a:buNone/>
            </a:pPr>
            <a:endParaRPr lang="en-US"/>
          </a:p>
          <a:p>
            <a:pPr marL="285750" indent="-285750">
              <a:buFont typeface="Arial" panose="020B0604020202020204" pitchFamily="34" charset="0"/>
              <a:buChar char="•"/>
            </a:pPr>
            <a:r>
              <a:rPr lang="en-US"/>
              <a:t>RT at these doses is relatively easy to administer, has few symptomatic side effects and often provides good long-term control and improved quality of life</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Consequently, although the doses required to treat benign disease are generally lower than those used to treat cancer, caution is advised when considering RT for these conditions in children and young adults.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endParaRPr lang="en-US"/>
          </a:p>
        </p:txBody>
      </p:sp>
      <p:pic>
        <p:nvPicPr>
          <p:cNvPr id="7" name="Content Placeholder 6"/>
          <p:cNvPicPr>
            <a:picLocks noGrp="1" noChangeAspect="1"/>
          </p:cNvPicPr>
          <p:nvPr>
            <p:ph idx="1"/>
          </p:nvPr>
        </p:nvPicPr>
        <p:blipFill>
          <a:blip r:embed="rId2"/>
          <a:srcRect l="22256" t="24495" r="24047" b="5513"/>
          <a:stretch>
            <a:fillRect/>
          </a:stretch>
        </p:blipFill>
        <p:spPr>
          <a:xfrm>
            <a:off x="34925" y="116205"/>
            <a:ext cx="8790940" cy="6224270"/>
          </a:xfrm>
          <a:prstGeom prst="rect">
            <a:avLst/>
          </a:prstGeom>
        </p:spPr>
      </p:pic>
      <p:sp>
        <p:nvSpPr>
          <p:cNvPr id="9" name="Text Box 8"/>
          <p:cNvSpPr txBox="1"/>
          <p:nvPr/>
        </p:nvSpPr>
        <p:spPr>
          <a:xfrm>
            <a:off x="728345" y="6430010"/>
            <a:ext cx="7875905" cy="337185"/>
          </a:xfrm>
          <a:prstGeom prst="rect">
            <a:avLst/>
          </a:prstGeom>
          <a:noFill/>
        </p:spPr>
        <p:txBody>
          <a:bodyPr wrap="square" rtlCol="0">
            <a:spAutoFit/>
          </a:bodyPr>
          <a:lstStyle/>
          <a:p>
            <a:r>
              <a:rPr lang="en-US" sz="800"/>
              <a:t>McKeown SR, et al. Radiotherapy for benign disease; assessing the risk of radiation-induced cancer following exposure to intermediate dose radiation. Br J Radiol. 2015;88(1056):20150405.</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2256" t="29265" r="24047" b="5513"/>
          <a:stretch>
            <a:fillRect/>
          </a:stretch>
        </p:blipFill>
        <p:spPr>
          <a:xfrm>
            <a:off x="128270" y="102870"/>
            <a:ext cx="8892540" cy="5972810"/>
          </a:xfrm>
          <a:prstGeom prst="rect">
            <a:avLst/>
          </a:prstGeom>
        </p:spPr>
      </p:pic>
      <p:sp>
        <p:nvSpPr>
          <p:cNvPr id="9" name="Text Box 8"/>
          <p:cNvSpPr txBox="1"/>
          <p:nvPr/>
        </p:nvSpPr>
        <p:spPr>
          <a:xfrm>
            <a:off x="755015" y="6309360"/>
            <a:ext cx="7875905" cy="337185"/>
          </a:xfrm>
          <a:prstGeom prst="rect">
            <a:avLst/>
          </a:prstGeom>
          <a:noFill/>
        </p:spPr>
        <p:txBody>
          <a:bodyPr wrap="square" rtlCol="0">
            <a:spAutoFit/>
          </a:bodyPr>
          <a:lstStyle/>
          <a:p>
            <a:r>
              <a:rPr lang="en-US" sz="800"/>
              <a:t>McKeown SR, et al. Radiotherapy for benign disease; assessing the risk of radiation-induced cancer following exposure to intermediate dose radiation. Br J Radiol. 2015;88(1056):20150405.</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2256" t="46759" r="24047" b="24593"/>
          <a:stretch>
            <a:fillRect/>
          </a:stretch>
        </p:blipFill>
        <p:spPr>
          <a:xfrm>
            <a:off x="604520" y="1700530"/>
            <a:ext cx="7934325" cy="2381250"/>
          </a:xfrm>
          <a:prstGeom prst="rect">
            <a:avLst/>
          </a:prstGeom>
        </p:spPr>
      </p:pic>
      <p:sp>
        <p:nvSpPr>
          <p:cNvPr id="9" name="Text Box 8"/>
          <p:cNvSpPr txBox="1"/>
          <p:nvPr/>
        </p:nvSpPr>
        <p:spPr>
          <a:xfrm>
            <a:off x="755015" y="6309360"/>
            <a:ext cx="7875905" cy="337185"/>
          </a:xfrm>
          <a:prstGeom prst="rect">
            <a:avLst/>
          </a:prstGeom>
          <a:noFill/>
        </p:spPr>
        <p:txBody>
          <a:bodyPr wrap="square" rtlCol="0">
            <a:spAutoFit/>
          </a:bodyPr>
          <a:lstStyle/>
          <a:p>
            <a:r>
              <a:rPr lang="en-US" sz="800"/>
              <a:t>McKeown SR, et al. Radiotherapy for benign disease; assessing the risk of radiation-induced cancer following exposure to intermediate dose radiation. Br J Radiol. 2015;88(1056):20150405.</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Radiotherapy of soft tissue tumors</a:t>
            </a:r>
          </a:p>
        </p:txBody>
      </p:sp>
      <p:sp>
        <p:nvSpPr>
          <p:cNvPr id="3" name="Content Placeholder 2"/>
          <p:cNvSpPr>
            <a:spLocks noGrp="1"/>
          </p:cNvSpPr>
          <p:nvPr>
            <p:ph idx="1"/>
          </p:nvPr>
        </p:nvSpPr>
        <p:spPr>
          <a:xfrm>
            <a:off x="539552" y="1340768"/>
            <a:ext cx="8229600" cy="4525963"/>
          </a:xfrm>
        </p:spPr>
        <p:txBody>
          <a:bodyPr>
            <a:normAutofit fontScale="25000"/>
          </a:bodyPr>
          <a:lstStyle/>
          <a:p>
            <a:pPr lvl="1">
              <a:lnSpc>
                <a:spcPct val="80000"/>
              </a:lnSpc>
              <a:defRPr/>
            </a:pPr>
            <a:r>
              <a:rPr lang="sr-Latn-CS" sz="7200" dirty="0"/>
              <a:t>Fibrous tissue</a:t>
            </a:r>
          </a:p>
          <a:p>
            <a:pPr lvl="1">
              <a:lnSpc>
                <a:spcPct val="80000"/>
              </a:lnSpc>
              <a:defRPr/>
            </a:pPr>
            <a:r>
              <a:rPr lang="sr-Latn-CS" sz="7200" dirty="0"/>
              <a:t>Fat tissue</a:t>
            </a:r>
          </a:p>
          <a:p>
            <a:pPr lvl="1">
              <a:lnSpc>
                <a:spcPct val="80000"/>
              </a:lnSpc>
              <a:defRPr/>
            </a:pPr>
            <a:r>
              <a:rPr lang="sr-Latn-CS" sz="7200" dirty="0"/>
              <a:t>Blood vessels</a:t>
            </a:r>
          </a:p>
          <a:p>
            <a:pPr lvl="1">
              <a:lnSpc>
                <a:spcPct val="80000"/>
              </a:lnSpc>
              <a:defRPr/>
            </a:pPr>
            <a:r>
              <a:rPr lang="sr-Latn-CS" sz="7200" dirty="0"/>
              <a:t>Smooth and striated muscles</a:t>
            </a:r>
          </a:p>
          <a:p>
            <a:pPr lvl="1">
              <a:lnSpc>
                <a:spcPct val="80000"/>
              </a:lnSpc>
              <a:defRPr/>
            </a:pPr>
            <a:r>
              <a:rPr lang="sr-Latn-CS" sz="7200" dirty="0"/>
              <a:t>Tendons and cartilage</a:t>
            </a:r>
          </a:p>
          <a:p>
            <a:pPr lvl="1">
              <a:lnSpc>
                <a:spcPct val="80000"/>
              </a:lnSpc>
              <a:defRPr/>
            </a:pPr>
            <a:r>
              <a:rPr lang="sr-Latn-CS" sz="7200" dirty="0"/>
              <a:t>Tumors of peripheral glands</a:t>
            </a:r>
          </a:p>
          <a:p>
            <a:pPr lvl="1">
              <a:lnSpc>
                <a:spcPct val="80000"/>
              </a:lnSpc>
              <a:defRPr/>
            </a:pPr>
            <a:endParaRPr lang="sr-Latn-CS" sz="7200" dirty="0"/>
          </a:p>
          <a:p>
            <a:pPr>
              <a:defRPr/>
            </a:pPr>
            <a:r>
              <a:rPr lang="sr-Latn-CS" sz="7200" dirty="0"/>
              <a:t>40% occur on the extremities</a:t>
            </a:r>
          </a:p>
          <a:p>
            <a:pPr>
              <a:defRPr/>
            </a:pPr>
            <a:r>
              <a:rPr lang="sr-Latn-CS" sz="7200" dirty="0"/>
              <a:t>70% in this group is above the knee</a:t>
            </a:r>
          </a:p>
          <a:p>
            <a:pPr>
              <a:defRPr/>
            </a:pPr>
            <a:r>
              <a:rPr lang="sr-Latn-CS" sz="7200" dirty="0"/>
              <a:t>10% in the retroperitoneum</a:t>
            </a:r>
          </a:p>
          <a:p>
            <a:pPr>
              <a:defRPr/>
            </a:pPr>
            <a:r>
              <a:rPr lang="sr-Latn-CS" sz="7200" dirty="0"/>
              <a:t>20% chest and abdominal wall</a:t>
            </a:r>
          </a:p>
          <a:p>
            <a:pPr>
              <a:defRPr/>
            </a:pPr>
            <a:endParaRPr lang="sr-Latn-CS" sz="7200" dirty="0"/>
          </a:p>
          <a:p>
            <a:pPr>
              <a:defRPr/>
            </a:pPr>
            <a:r>
              <a:rPr lang="sr-Latn-CS" sz="7200" dirty="0" smtClean="0"/>
              <a:t>Treatment:</a:t>
            </a:r>
          </a:p>
          <a:p>
            <a:pPr>
              <a:defRPr/>
            </a:pPr>
            <a:r>
              <a:rPr lang="sr-Latn-CS" sz="7200" dirty="0" smtClean="0"/>
              <a:t>Surgery</a:t>
            </a:r>
          </a:p>
          <a:p>
            <a:pPr>
              <a:defRPr/>
            </a:pPr>
            <a:r>
              <a:rPr lang="sr-Latn-CS" sz="7200" dirty="0" smtClean="0"/>
              <a:t>Radiotherapy</a:t>
            </a:r>
          </a:p>
          <a:p>
            <a:pPr>
              <a:defRPr/>
            </a:pPr>
            <a:r>
              <a:rPr lang="sr-Latn-CS" sz="7200" dirty="0" smtClean="0"/>
              <a:t>Chemotherapy</a:t>
            </a:r>
          </a:p>
          <a:p>
            <a:pPr lvl="1">
              <a:lnSpc>
                <a:spcPct val="80000"/>
              </a:lnSpc>
              <a:defRPr/>
            </a:pPr>
            <a:endParaRPr lang="sr-Latn-CS" sz="2400" dirty="0"/>
          </a:p>
          <a:p>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Chapter 1 – Pathology and Classification | OncologyPRO"/>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sp>
        <p:nvSpPr>
          <p:cNvPr id="3" name="AutoShape 4" descr="Chapter 1 – Pathology and Classification | OncologyPRO"/>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pic>
        <p:nvPicPr>
          <p:cNvPr id="3077"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r="12153"/>
          <a:stretch>
            <a:fillRect/>
          </a:stretch>
        </p:blipFill>
        <p:spPr bwMode="auto">
          <a:xfrm>
            <a:off x="1652589" y="1463675"/>
            <a:ext cx="5129212"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8990" t="21836" r="9208" b="40987"/>
          <a:stretch>
            <a:fillRect/>
          </a:stretch>
        </p:blipFill>
        <p:spPr bwMode="auto">
          <a:xfrm>
            <a:off x="827584" y="404664"/>
            <a:ext cx="7200800"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32918" t="26121" r="12909" b="23348"/>
          <a:stretch>
            <a:fillRect/>
          </a:stretch>
        </p:blipFill>
        <p:spPr bwMode="auto">
          <a:xfrm>
            <a:off x="467544" y="2060848"/>
            <a:ext cx="7776863" cy="4797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6072</Words>
  <Application>Microsoft Office PowerPoint</Application>
  <PresentationFormat>On-screen Show (4:3)</PresentationFormat>
  <Paragraphs>575</Paragraphs>
  <Slides>113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113</vt:i4>
      </vt:variant>
    </vt:vector>
  </HeadingPairs>
  <TitlesOfParts>
    <vt:vector size="118" baseType="lpstr">
      <vt:lpstr>Arial</vt:lpstr>
      <vt:lpstr>Calibri</vt:lpstr>
      <vt:lpstr>Tahoma</vt:lpstr>
      <vt:lpstr>Times New Roman</vt:lpstr>
      <vt:lpstr>Office Theme</vt:lpstr>
      <vt:lpstr>UNIVERSITY OF KRAGUJEVAC  FACULTY OF MEDICAL SCIENCES    </vt:lpstr>
      <vt:lpstr>Basic steps in the implementation of radiotherapy treatment</vt:lpstr>
      <vt:lpstr>Radiotherapy application</vt:lpstr>
      <vt:lpstr>Radiotherapy techniques</vt:lpstr>
      <vt:lpstr>Application of radiotherapy depending on localization</vt:lpstr>
      <vt:lpstr>Radiotherapy of gynecological malignancies</vt:lpstr>
      <vt:lpstr>PowerPoint Presentation</vt:lpstr>
      <vt:lpstr>Vulvar cancer FIGO classification (2021)</vt:lpstr>
      <vt:lpstr>Lymphatic drainage of the vulva</vt:lpstr>
      <vt:lpstr>Vulvar cancer radiotherapy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Interstitial brachytherapy of the vulva</vt:lpstr>
      <vt:lpstr>Vaginal cancer - FIGO classification</vt:lpstr>
      <vt:lpstr>Vaginal cancer radiotherapy</vt:lpstr>
      <vt:lpstr>PowerPoint Presentation</vt:lpstr>
      <vt:lpstr>PowerPoint Presentation</vt:lpstr>
      <vt:lpstr>PowerPoint Presentation</vt:lpstr>
      <vt:lpstr>Radiotherapy of locally advanced cervical cancer</vt:lpstr>
      <vt:lpstr>PowerPoint Presentation</vt:lpstr>
      <vt:lpstr>PowerPoint Presentation</vt:lpstr>
      <vt:lpstr>PowerPoint Presentation</vt:lpstr>
      <vt:lpstr>PowerPoint Presentation</vt:lpstr>
      <vt:lpstr>PowerPoint Presentation</vt:lpstr>
      <vt:lpstr>GEC-ESTRO BT recommendations </vt:lpstr>
      <vt:lpstr>PowerPoint Presentation</vt:lpstr>
      <vt:lpstr>Target volumes</vt:lpstr>
      <vt:lpstr>Target volumes</vt:lpstr>
      <vt:lpstr>PowerPoint Presentation</vt:lpstr>
      <vt:lpstr>PowerPoint Presentation</vt:lpstr>
      <vt:lpstr>PowerPoint Presentation</vt:lpstr>
      <vt:lpstr>Postoperative radiotherapy of cervical cancer</vt:lpstr>
      <vt:lpstr>Postoperative brachytherapy of cervical cancer</vt:lpstr>
      <vt:lpstr>FIGO classification of endometrial carcinoma (2023)</vt:lpstr>
      <vt:lpstr>Radical radiotherapy of endometrial cancer</vt:lpstr>
      <vt:lpstr>Brachytherapy as part of radical radiotherapy for endometrial cancer</vt:lpstr>
      <vt:lpstr>Postoperative radiotherapy of endometrial cancer</vt:lpstr>
      <vt:lpstr>Postoperative radiotherapy of endometrial cancer</vt:lpstr>
      <vt:lpstr>PowerPoint Presentation</vt:lpstr>
      <vt:lpstr>PowerPoint Presentation</vt:lpstr>
      <vt:lpstr>Ovarial cancer radiotherapy</vt:lpstr>
      <vt:lpstr>PowerPoint Presentation</vt:lpstr>
      <vt:lpstr>Dose limits for organs at risk according to the QUANTEC study</vt:lpstr>
      <vt:lpstr>Digestive tract tumors radiotherapy</vt:lpstr>
      <vt:lpstr> Pancreatic cancer radiotherapy</vt:lpstr>
      <vt:lpstr>PowerPoint Presentation</vt:lpstr>
      <vt:lpstr>Hepatocellular carcinoma (HCC) radiotherapy</vt:lpstr>
      <vt:lpstr>Esophageal carcinoma radiotherapy</vt:lpstr>
      <vt:lpstr>Recommendations for the treatment of squamous carcinoma (SCC) of the esophagus according to the stage</vt:lpstr>
      <vt:lpstr>Recommendations for the treatment of adenocarcinoma of the esophagus according to the stage </vt:lpstr>
      <vt:lpstr>PowerPoint Presentation</vt:lpstr>
      <vt:lpstr>Brachytherapy of esophageal cancer</vt:lpstr>
      <vt:lpstr>Gastric cancer radiotherapy</vt:lpstr>
      <vt:lpstr>Radiotherapy of colon and rectal cancer</vt:lpstr>
      <vt:lpstr>PowerPoint Presentation</vt:lpstr>
      <vt:lpstr>Radiotherapy of colon and rectal cancer</vt:lpstr>
      <vt:lpstr>PowerPoint Presentation</vt:lpstr>
      <vt:lpstr>PowerPoint Presentation</vt:lpstr>
      <vt:lpstr>PowerPoint Presentation</vt:lpstr>
      <vt:lpstr>PowerPoint Presentation</vt:lpstr>
      <vt:lpstr>PowerPoint Presentation</vt:lpstr>
      <vt:lpstr>PowerPoint Presentation</vt:lpstr>
      <vt:lpstr>Anal cancer radiotherapy</vt:lpstr>
      <vt:lpstr>Radiotherapy of CNS tumors</vt:lpstr>
      <vt:lpstr>PowerPoint Presentation</vt:lpstr>
      <vt:lpstr>Radiotherapy of CNS tumors</vt:lpstr>
      <vt:lpstr>Radiotherapy of glioblastoma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Brachytherapy in high grade glioma</vt:lpstr>
      <vt:lpstr>Radiotherapy of ependymoma</vt:lpstr>
      <vt:lpstr>Treatment of ependymoma</vt:lpstr>
      <vt:lpstr>Radiotherapy of meningioma</vt:lpstr>
      <vt:lpstr>Radiotherapy of tumors of the sellar region</vt:lpstr>
      <vt:lpstr>Radiotherapy of intracranial germ cell tumors</vt:lpstr>
      <vt:lpstr>Radiotherapy of central nervous system lymphoma</vt:lpstr>
      <vt:lpstr>Head and neck cancer radiotherapy</vt:lpstr>
      <vt:lpstr>Head and neck cancer definitive radiotherapy</vt:lpstr>
      <vt:lpstr>Head and neck cancer postoperative radiotherapy</vt:lpstr>
      <vt:lpstr>Head and neck cancer radiotherapy</vt:lpstr>
      <vt:lpstr>Radiotolerance of organs at risk according to the QUANTEC study</vt:lpstr>
      <vt:lpstr>Benign conditions – indications for radiotherapy</vt:lpstr>
      <vt:lpstr>PowerPoint Presentation</vt:lpstr>
      <vt:lpstr>PowerPoint Presentation</vt:lpstr>
      <vt:lpstr>PowerPoint Presentation</vt:lpstr>
      <vt:lpstr>Radiotherapy of soft tissue tumors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Postoperative radiotherapy</vt:lpstr>
      <vt:lpstr>Shrinking  field </vt:lpstr>
      <vt:lpstr>PowerPoint Presentation</vt:lpstr>
      <vt:lpstr>Radical (definitive) radiotherapy</vt:lpstr>
      <vt:lpstr>Intraoperative radiotherapy</vt:lpstr>
      <vt:lpstr>PowerPoint Presentation</vt:lpstr>
      <vt:lpstr>Preoperative radiotherapy</vt:lpstr>
      <vt:lpstr>Interstitial brachytherapy</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УНИВЕРЗИТЕТ У КРАГУЈЕВЦУ ФАКУЛТЕТ МЕДИЦИНСКИХ НАУКА</dc:title>
  <dc:creator>Dell</dc:creator>
  <cp:lastModifiedBy>Vladimir Vukomanovic</cp:lastModifiedBy>
  <cp:revision>201</cp:revision>
  <dcterms:created xsi:type="dcterms:W3CDTF">2022-05-20T14:50:00Z</dcterms:created>
  <dcterms:modified xsi:type="dcterms:W3CDTF">2024-08-26T05:46:56Z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164D027611DB4A86B6FC4C8A748076AA_13</vt:lpwstr>
  </property>
  <property fmtid="{D5CDD505-2E9C-101B-9397-08002B2CF9AE}" pid="3" name="KSOProductBuildVer">
    <vt:lpwstr>1033-12.2.0.17562</vt:lpwstr>
  </property>
</Properties>
</file>